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sldIdLst>
    <p:sldId id="318" r:id="rId2"/>
    <p:sldId id="291" r:id="rId3"/>
    <p:sldId id="292" r:id="rId4"/>
    <p:sldId id="296" r:id="rId5"/>
    <p:sldId id="300" r:id="rId6"/>
    <p:sldId id="301" r:id="rId7"/>
    <p:sldId id="304" r:id="rId8"/>
    <p:sldId id="256" r:id="rId9"/>
    <p:sldId id="321" r:id="rId10"/>
    <p:sldId id="257" r:id="rId11"/>
    <p:sldId id="323" r:id="rId12"/>
    <p:sldId id="324" r:id="rId13"/>
    <p:sldId id="276" r:id="rId14"/>
    <p:sldId id="322" r:id="rId15"/>
    <p:sldId id="259" r:id="rId16"/>
    <p:sldId id="319" r:id="rId17"/>
    <p:sldId id="303" r:id="rId18"/>
    <p:sldId id="261" r:id="rId19"/>
    <p:sldId id="302" r:id="rId20"/>
    <p:sldId id="295" r:id="rId21"/>
    <p:sldId id="299" r:id="rId22"/>
    <p:sldId id="284" r:id="rId23"/>
    <p:sldId id="314" r:id="rId24"/>
    <p:sldId id="286" r:id="rId25"/>
    <p:sldId id="262" r:id="rId26"/>
    <p:sldId id="305" r:id="rId27"/>
    <p:sldId id="325" r:id="rId28"/>
    <p:sldId id="297" r:id="rId29"/>
    <p:sldId id="263" r:id="rId30"/>
    <p:sldId id="306" r:id="rId31"/>
    <p:sldId id="287" r:id="rId32"/>
    <p:sldId id="326" r:id="rId33"/>
    <p:sldId id="264" r:id="rId34"/>
    <p:sldId id="320" r:id="rId35"/>
    <p:sldId id="267" r:id="rId36"/>
    <p:sldId id="282" r:id="rId37"/>
    <p:sldId id="315" r:id="rId38"/>
    <p:sldId id="316" r:id="rId39"/>
    <p:sldId id="317" r:id="rId40"/>
    <p:sldId id="277" r:id="rId41"/>
    <p:sldId id="269" r:id="rId42"/>
    <p:sldId id="298" r:id="rId43"/>
    <p:sldId id="268" r:id="rId44"/>
    <p:sldId id="271" r:id="rId45"/>
    <p:sldId id="270" r:id="rId46"/>
    <p:sldId id="307" r:id="rId47"/>
    <p:sldId id="272" r:id="rId48"/>
    <p:sldId id="274" r:id="rId49"/>
    <p:sldId id="313" r:id="rId50"/>
    <p:sldId id="278" r:id="rId51"/>
    <p:sldId id="275" r:id="rId52"/>
    <p:sldId id="308" r:id="rId53"/>
    <p:sldId id="309" r:id="rId54"/>
    <p:sldId id="310" r:id="rId55"/>
    <p:sldId id="311" r:id="rId56"/>
    <p:sldId id="312" r:id="rId57"/>
    <p:sldId id="289" r:id="rId58"/>
    <p:sldId id="279"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p:scale>
          <a:sx n="74" d="100"/>
          <a:sy n="74" d="100"/>
        </p:scale>
        <p:origin x="-216"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42427-7489-4A1C-B24C-0431721C2F4B}" type="slidenum">
              <a:rPr lang="en-US"/>
              <a:pPr/>
              <a:t>‹#›</a:t>
            </a:fld>
            <a:endParaRPr lang="en-US"/>
          </a:p>
        </p:txBody>
      </p:sp>
    </p:spTree>
    <p:extLst>
      <p:ext uri="{BB962C8B-B14F-4D97-AF65-F5344CB8AC3E}">
        <p14:creationId xmlns:p14="http://schemas.microsoft.com/office/powerpoint/2010/main" val="3664700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01ECB-509E-4DC0-8B94-03AF9D953B0E}" type="slidenum">
              <a:rPr lang="en-US"/>
              <a:pPr/>
              <a:t>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FA472-B9D1-4019-ACCD-CB2BB854F0E4}" type="slidenum">
              <a:rPr lang="en-US"/>
              <a:pPr/>
              <a:t>10</a:t>
            </a:fld>
            <a:endParaRPr lang="en-US"/>
          </a:p>
        </p:txBody>
      </p:sp>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AD4BE-93DF-41FD-A098-8819A62D552D}"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073FE-7227-4D9C-8306-C851C88933C6}" type="slidenum">
              <a:rPr lang="en-US"/>
              <a:pPr/>
              <a:t>15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ACA5C-90F0-4B20-B688-783F7265E70A}"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7B7E1-CE1E-4FD6-AA1A-C5CDBBBAA40E}"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B67AE-36B6-460E-B14A-8F04EC746D93}" type="slidenum">
              <a:rPr lang="en-US"/>
              <a:pPr/>
              <a:t>18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FEA33-C61B-4273-AAE6-FB020665AE66}" type="slidenum">
              <a:rPr lang="en-US"/>
              <a:pPr/>
              <a:t>19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C3518-4C4D-4C98-BC7F-1733AE086662}" type="slidenum">
              <a:rPr lang="en-US"/>
              <a:pPr/>
              <a:t>20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941EB-AEBA-4C4E-94A5-98BFF300B9A6}" type="slidenum">
              <a:rPr lang="en-US"/>
              <a:pPr/>
              <a:t>22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CA447-7A1C-4042-97CC-C1DC043E9F30}" type="slidenum">
              <a:rPr lang="en-US"/>
              <a:pPr/>
              <a:t>23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D7D34-E520-4B0A-999A-8A27B318E99F}" type="slidenum">
              <a:rPr lang="en-US"/>
              <a:pPr/>
              <a:t>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74087-BE9D-43A7-93D4-3EA715727590}" type="slidenum">
              <a:rPr lang="en-US"/>
              <a:pPr/>
              <a:t>24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88BE1-FCF7-48A9-9DD2-6BFC456CA899}" type="slidenum">
              <a:rPr lang="en-US"/>
              <a:pPr/>
              <a:t>25</a:t>
            </a:fld>
            <a:endParaRPr lang="en-US"/>
          </a:p>
        </p:txBody>
      </p:sp>
      <p:sp>
        <p:nvSpPr>
          <p:cNvPr id="43010" name="Rectangle 1026"/>
          <p:cNvSpPr>
            <a:spLocks noGrp="1" noRot="1" noChangeAspect="1" noChangeArrowheads="1" noTextEdit="1"/>
          </p:cNvSpPr>
          <p:nvPr>
            <p:ph type="sldImg"/>
          </p:nvPr>
        </p:nvSpPr>
        <p:spPr>
          <a:ln/>
        </p:spPr>
      </p:sp>
      <p:sp>
        <p:nvSpPr>
          <p:cNvPr id="430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475FB-A2BF-48B0-8276-78DAC66860BC}" type="slidenum">
              <a:rPr lang="en-US"/>
              <a:pPr/>
              <a:t>26</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B3DAD-3810-4E22-AEDB-0607059399C6}" type="slidenum">
              <a:rPr lang="en-US"/>
              <a:pPr/>
              <a:t>28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9124-6FE9-4F84-A050-6E2C9616EC71}" type="slidenum">
              <a:rPr lang="en-US"/>
              <a:pPr/>
              <a:t>29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C7D07-8E7E-454F-A9CC-BB8AF7D75B76}" type="slidenum">
              <a:rPr lang="en-US"/>
              <a:pPr/>
              <a:t>30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DACE6-ECB2-4EFD-A3B5-6DD2BAF06AEE}" type="slidenum">
              <a:rPr lang="en-US"/>
              <a:pPr/>
              <a:t>31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DACE6-ECB2-4EFD-A3B5-6DD2BAF06AEE}" type="slidenum">
              <a:rPr lang="en-US"/>
              <a:pPr/>
              <a:t>32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8F1CE-8A7F-445E-9548-76B769A591C3}" type="slidenum">
              <a:rPr lang="en-US"/>
              <a:pPr/>
              <a:t>33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ED6C6-0F58-434E-A341-D902F070E74B}" type="slidenum">
              <a:rPr lang="en-US"/>
              <a:pPr/>
              <a:t>34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8F826-ED53-4103-A4AE-F1B6ECB0ADDE}" type="slidenum">
              <a:rPr lang="en-US"/>
              <a:pPr/>
              <a:t>3</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ECBDE-A4F0-47C4-9612-A5C1DD209468}" type="slidenum">
              <a:rPr lang="en-US"/>
              <a:pPr/>
              <a:t>35</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7BED4-0B2C-4554-B3D1-6926F2BBFB91}" type="slidenum">
              <a:rPr lang="en-US"/>
              <a:pPr/>
              <a:t>36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67D98-1E8D-48C9-BE31-0A902F1422C5}" type="slidenum">
              <a:rPr lang="en-US"/>
              <a:pPr/>
              <a:t>37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2A7C8-1B8D-4B65-AAB2-6C47665E4BE0}" type="slidenum">
              <a:rPr lang="en-US"/>
              <a:pPr/>
              <a:t>38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F388C-CFE3-4030-BEA1-E16770837AF3}" type="slidenum">
              <a:rPr lang="en-US"/>
              <a:pPr/>
              <a:t>39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D4E28-F53F-41BC-A194-BECC30D79610}" type="slidenum">
              <a:rPr lang="en-US"/>
              <a:pPr/>
              <a:t>40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9FF52-E6F4-4F36-9A15-517C6CCDE32D}" type="slidenum">
              <a:rPr lang="en-US"/>
              <a:pPr/>
              <a:t>41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D6041-537C-4038-8D15-02A86393B7D2}" type="slidenum">
              <a:rPr lang="en-US"/>
              <a:pPr/>
              <a:t>43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AED6D-7ABD-429E-8D35-6C8491AF55DF}" type="slidenum">
              <a:rPr lang="en-US"/>
              <a:pPr/>
              <a:t>44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AC72B-30DB-4B50-8DD2-A0C141878924}" type="slidenum">
              <a:rPr lang="en-US"/>
              <a:pPr/>
              <a:t>45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61D51-0F67-457C-A96D-9DECC1FD7D7C}" type="slidenum">
              <a:rPr lang="en-US"/>
              <a:pPr/>
              <a:t>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E3F21-227A-4D5E-B34F-5FA50E605934}" type="slidenum">
              <a:rPr lang="en-US"/>
              <a:pPr/>
              <a:t>46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4F4D5-635B-4709-8D2C-821BBBC5D654}" type="slidenum">
              <a:rPr lang="en-US"/>
              <a:pPr/>
              <a:t>47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96DF2-5ADB-4981-A147-EF678ED071EB}" type="slidenum">
              <a:rPr lang="en-US"/>
              <a:pPr/>
              <a:t>48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6339F-CC03-4A4D-B874-4AD397BFDAB7}" type="slidenum">
              <a:rPr lang="en-US"/>
              <a:pPr/>
              <a:t>49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25075-5E38-41E6-8E6D-3FF375AD95B1}" type="slidenum">
              <a:rPr lang="en-US"/>
              <a:pPr/>
              <a:t>50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3D689-E345-47E0-AAAB-EDFA7C843D9C}" type="slidenum">
              <a:rPr lang="en-US"/>
              <a:pPr/>
              <a:t>51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3C24B-3770-4B7F-93E0-382FA4E06026}" type="slidenum">
              <a:rPr lang="en-US"/>
              <a:pPr/>
              <a:t>52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FE75-CCAD-4D93-941E-67F59B9A14E1}" type="slidenum">
              <a:rPr lang="en-US"/>
              <a:pPr/>
              <a:t>53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532F9-3B9F-4C2E-AA98-2A3E8DCF6AD2}" type="slidenum">
              <a:rPr lang="en-US"/>
              <a:pPr/>
              <a:t>54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7FB92-116F-4E56-A5FA-1CBB2791F584}" type="slidenum">
              <a:rPr lang="en-US"/>
              <a:pPr/>
              <a:t>55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AB7EA-E32A-4F4A-A0A9-B487DD8EFE44}" type="slidenum">
              <a:rPr lang="en-US"/>
              <a:pPr/>
              <a:t>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9478D-7803-4D84-BF3A-795A976BBC3E}" type="slidenum">
              <a:rPr lang="en-US"/>
              <a:pPr/>
              <a:t>56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C37BB-F9D8-4AD6-BAA2-A2ADA1391913}" type="slidenum">
              <a:rPr lang="en-US"/>
              <a:pPr/>
              <a:t>57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C9690-A04D-4DCA-A892-650E6F3DD5FD}" type="slidenum">
              <a:rPr lang="en-US"/>
              <a:pPr/>
              <a:t>58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D4F70-A7B2-4791-9EE0-C592B1D51EF8}" type="slidenum">
              <a:rPr lang="en-US"/>
              <a:pPr/>
              <a:t>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74FD1-D8D9-450B-AC6B-DE45CBFEA13C}"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99EDE-EFB5-429E-ABEC-D8F45951AFDC}" type="slidenum">
              <a:rPr lang="en-US"/>
              <a:pPr/>
              <a:t>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16750-8ADF-423B-80D0-E9F11CF1BBA3}" type="slidenum">
              <a:rPr lang="en-US"/>
              <a:pPr/>
              <a:t>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1035050" y="1552575"/>
            <a:ext cx="10179050" cy="5305425"/>
            <a:chOff x="-652" y="978"/>
            <a:chExt cx="6412" cy="3342"/>
          </a:xfrm>
        </p:grpSpPr>
        <p:sp>
          <p:nvSpPr>
            <p:cNvPr id="27651"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27652"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2765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765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27655" name="Rectangle 7"/>
          <p:cNvSpPr>
            <a:spLocks noGrp="1" noChangeArrowheads="1"/>
          </p:cNvSpPr>
          <p:nvPr>
            <p:ph type="dt" sz="quarter" idx="2"/>
          </p:nvPr>
        </p:nvSpPr>
        <p:spPr/>
        <p:txBody>
          <a:bodyPr/>
          <a:lstStyle>
            <a:lvl1pPr>
              <a:defRPr/>
            </a:lvl1pPr>
          </a:lstStyle>
          <a:p>
            <a:endParaRPr lang="en-US"/>
          </a:p>
        </p:txBody>
      </p:sp>
      <p:sp>
        <p:nvSpPr>
          <p:cNvPr id="27656" name="Rectangle 8"/>
          <p:cNvSpPr>
            <a:spLocks noGrp="1" noChangeArrowheads="1"/>
          </p:cNvSpPr>
          <p:nvPr>
            <p:ph type="ftr" sz="quarter" idx="3"/>
          </p:nvPr>
        </p:nvSpPr>
        <p:spPr/>
        <p:txBody>
          <a:bodyPr/>
          <a:lstStyle>
            <a:lvl1pPr>
              <a:defRPr/>
            </a:lvl1pPr>
          </a:lstStyle>
          <a:p>
            <a:endParaRPr lang="en-US"/>
          </a:p>
        </p:txBody>
      </p:sp>
      <p:sp>
        <p:nvSpPr>
          <p:cNvPr id="27657" name="Rectangle 9"/>
          <p:cNvSpPr>
            <a:spLocks noGrp="1" noChangeArrowheads="1"/>
          </p:cNvSpPr>
          <p:nvPr>
            <p:ph type="sldNum" sz="quarter" idx="4"/>
          </p:nvPr>
        </p:nvSpPr>
        <p:spPr/>
        <p:txBody>
          <a:bodyPr/>
          <a:lstStyle>
            <a:lvl1pPr>
              <a:defRPr/>
            </a:lvl1pPr>
          </a:lstStyle>
          <a:p>
            <a:fld id="{EB49C7E7-B0F5-4BD1-842A-4A9F3832874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077F3D-14D1-4758-8C2D-4BC76DB4BD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47DBE7-BB91-4D6F-B8B8-EF3E85EAF57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4E8052D-6A94-4E68-8BE1-40FC1CF6628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D65ABD9-D296-4378-93EC-B15FEA04A9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61207-2F7D-4E7B-869A-A2502A635F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EC6A27-5DDE-4C3D-A5CB-E98EFAAAFC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20426E-F8E7-4BB4-81FD-393C00FC41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717F1-E907-48D3-8293-F7DFAA7A2B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9C9064-F655-4491-8C6D-3DE673B704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149C60-BBB4-476E-90A3-FCC5828DFF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DCE33F-F889-43E5-B590-D3E0277CCE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772D8D-CFFD-422A-AF79-BE5C6C015C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1588"/>
            <a:ext cx="9132888" cy="6845300"/>
            <a:chOff x="0" y="1"/>
            <a:chExt cx="5753" cy="4312"/>
          </a:xfrm>
        </p:grpSpPr>
        <p:sp>
          <p:nvSpPr>
            <p:cNvPr id="2662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2662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2662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663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2663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2663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DB1E1C18-BD06-44F4-9BB2-4722633C0785}" type="slidenum">
              <a:rPr lang="en-US"/>
              <a:pPr/>
              <a:t>‹#›</a:t>
            </a:fld>
            <a:endParaRPr lang="en-US"/>
          </a:p>
        </p:txBody>
      </p:sp>
      <p:sp>
        <p:nvSpPr>
          <p:cNvPr id="26633"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ancerquest.org/cancer-genes-oncogen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2057400"/>
          </a:xfrm>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Chapter 6</a:t>
            </a:r>
            <a:br>
              <a:rPr lang="en-US" altLang="en-US" b="1">
                <a:effectLst>
                  <a:outerShdw blurRad="38100" dist="38100" dir="2700000" algn="tl">
                    <a:srgbClr val="000000"/>
                  </a:outerShdw>
                </a:effectLst>
              </a:rPr>
            </a:br>
            <a:r>
              <a:rPr lang="en-US" altLang="en-US" b="1">
                <a:effectLst>
                  <a:outerShdw blurRad="38100" dist="38100" dir="2700000" algn="tl">
                    <a:srgbClr val="000000"/>
                  </a:outerShdw>
                </a:effectLst>
              </a:rPr>
              <a:t>Skin and the Integumentary System</a:t>
            </a:r>
          </a:p>
        </p:txBody>
      </p:sp>
      <p:sp>
        <p:nvSpPr>
          <p:cNvPr id="3076" name="Text Box 4"/>
          <p:cNvSpPr txBox="1">
            <a:spLocks noChangeArrowheads="1"/>
          </p:cNvSpPr>
          <p:nvPr/>
        </p:nvSpPr>
        <p:spPr bwMode="auto">
          <a:xfrm>
            <a:off x="1981200" y="3622675"/>
            <a:ext cx="5638800" cy="457200"/>
          </a:xfrm>
          <a:prstGeom prst="rect">
            <a:avLst/>
          </a:prstGeom>
          <a:noFill/>
          <a:ln w="9525">
            <a:noFill/>
            <a:miter lim="800000"/>
            <a:headEnd/>
            <a:tailEnd/>
          </a:ln>
          <a:effectLst/>
        </p:spPr>
        <p:txBody>
          <a:bodyPr>
            <a:spAutoFit/>
          </a:bodyPr>
          <a:lstStyle/>
          <a:p>
            <a:pPr eaLnBrk="1" hangingPunct="1"/>
            <a:endParaRPr lang="en-US" sz="2400" b="1">
              <a:latin typeface="Times New Roman" pitchFamily="18" charset="0"/>
            </a:endParaRPr>
          </a:p>
        </p:txBody>
      </p:sp>
      <p:sp>
        <p:nvSpPr>
          <p:cNvPr id="3077" name="Text Box 5"/>
          <p:cNvSpPr txBox="1">
            <a:spLocks noChangeArrowheads="1"/>
          </p:cNvSpPr>
          <p:nvPr/>
        </p:nvSpPr>
        <p:spPr bwMode="auto">
          <a:xfrm>
            <a:off x="2362200" y="2514600"/>
            <a:ext cx="4343400" cy="4838700"/>
          </a:xfrm>
          <a:prstGeom prst="rect">
            <a:avLst/>
          </a:prstGeom>
          <a:noFill/>
          <a:ln w="9525">
            <a:noFill/>
            <a:miter lim="800000"/>
            <a:headEnd/>
            <a:tailEnd/>
          </a:ln>
          <a:effectLst/>
        </p:spPr>
        <p:txBody>
          <a:bodyPr>
            <a:spAutoFit/>
          </a:bodyPr>
          <a:lstStyle/>
          <a:p>
            <a:pPr eaLnBrk="1" hangingPunct="1">
              <a:buFontTx/>
              <a:buChar char="•"/>
            </a:pPr>
            <a:r>
              <a:rPr lang="en-US" sz="2400" b="1">
                <a:latin typeface="Times New Roman" pitchFamily="18" charset="0"/>
              </a:rPr>
              <a:t> Composed of several tissues</a:t>
            </a:r>
          </a:p>
          <a:p>
            <a:pPr eaLnBrk="1" hangingPunct="1">
              <a:buFontTx/>
              <a:buChar char="•"/>
            </a:pPr>
            <a:r>
              <a:rPr lang="en-US" sz="2400" b="1">
                <a:latin typeface="Times New Roman" pitchFamily="18" charset="0"/>
              </a:rPr>
              <a:t> Maintains homeostasis</a:t>
            </a:r>
          </a:p>
          <a:p>
            <a:pPr eaLnBrk="1" hangingPunct="1">
              <a:buFontTx/>
              <a:buChar char="•"/>
            </a:pPr>
            <a:r>
              <a:rPr lang="en-US" sz="2400" b="1">
                <a:latin typeface="Times New Roman" pitchFamily="18" charset="0"/>
              </a:rPr>
              <a:t> Protective covering</a:t>
            </a:r>
          </a:p>
          <a:p>
            <a:pPr eaLnBrk="1" hangingPunct="1">
              <a:buFontTx/>
              <a:buChar char="•"/>
            </a:pPr>
            <a:r>
              <a:rPr lang="en-US" sz="2400" b="1">
                <a:latin typeface="Times New Roman" pitchFamily="18" charset="0"/>
              </a:rPr>
              <a:t> Retards water loss</a:t>
            </a:r>
          </a:p>
          <a:p>
            <a:pPr eaLnBrk="1" hangingPunct="1">
              <a:buFontTx/>
              <a:buChar char="•"/>
            </a:pPr>
            <a:r>
              <a:rPr lang="en-US" sz="2400" b="1">
                <a:latin typeface="Times New Roman" pitchFamily="18" charset="0"/>
              </a:rPr>
              <a:t> Regulates body temperature</a:t>
            </a:r>
          </a:p>
          <a:p>
            <a:pPr eaLnBrk="1" hangingPunct="1">
              <a:buFontTx/>
              <a:buChar char="•"/>
            </a:pPr>
            <a:r>
              <a:rPr lang="en-US" sz="2400" b="1">
                <a:latin typeface="Times New Roman" pitchFamily="18" charset="0"/>
              </a:rPr>
              <a:t> Houses sensory receptors</a:t>
            </a:r>
          </a:p>
          <a:p>
            <a:pPr eaLnBrk="1" hangingPunct="1">
              <a:buFontTx/>
              <a:buChar char="•"/>
            </a:pPr>
            <a:r>
              <a:rPr lang="en-US" sz="2400" b="1">
                <a:latin typeface="Times New Roman" pitchFamily="18" charset="0"/>
              </a:rPr>
              <a:t> Contains immune system cells</a:t>
            </a:r>
          </a:p>
          <a:p>
            <a:pPr eaLnBrk="1" hangingPunct="1">
              <a:buFontTx/>
              <a:buChar char="•"/>
            </a:pPr>
            <a:r>
              <a:rPr lang="en-US" sz="2400" b="1">
                <a:latin typeface="Times New Roman" pitchFamily="18" charset="0"/>
              </a:rPr>
              <a:t> Synthesizes chemicals, including Vitamin D</a:t>
            </a:r>
          </a:p>
          <a:p>
            <a:pPr eaLnBrk="1" hangingPunct="1">
              <a:buFontTx/>
              <a:buChar char="•"/>
            </a:pPr>
            <a:r>
              <a:rPr lang="en-US" sz="2400" b="1">
                <a:latin typeface="Times New Roman" pitchFamily="18" charset="0"/>
              </a:rPr>
              <a:t> Excretes small amounts of waste</a:t>
            </a:r>
          </a:p>
          <a:p>
            <a:pPr eaLnBrk="1" hangingPunct="1">
              <a:buFontTx/>
              <a:buChar char="•"/>
            </a:pPr>
            <a:endParaRPr lang="en-US" sz="2400" b="1">
              <a:latin typeface="Times New Roman" pitchFamily="18" charset="0"/>
            </a:endParaRPr>
          </a:p>
          <a:p>
            <a:pPr eaLnBrk="1" hangingPunct="1">
              <a:buFontTx/>
              <a:buChar char="•"/>
            </a:pPr>
            <a:endParaRPr lang="en-US" sz="2400" b="1">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609600"/>
            <a:ext cx="7848600" cy="1143000"/>
          </a:xfrm>
        </p:spPr>
        <p:txBody>
          <a:bodyPr/>
          <a:lstStyle/>
          <a:p>
            <a:r>
              <a:rPr lang="en-US" b="1">
                <a:cs typeface="Times New Roman" pitchFamily="18" charset="0"/>
              </a:rPr>
              <a:t>6.2  Types of Membranes</a:t>
            </a:r>
            <a:r>
              <a:rPr lang="en-US">
                <a:cs typeface="Times New Roman" pitchFamily="18" charset="0"/>
              </a:rPr>
              <a:t> </a:t>
            </a:r>
            <a:endParaRPr lang="en-US">
              <a:latin typeface="Courier New" pitchFamily="49" charset="0"/>
              <a:cs typeface="Courier New" pitchFamily="49" charset="0"/>
            </a:endParaRPr>
          </a:p>
        </p:txBody>
      </p:sp>
      <p:sp>
        <p:nvSpPr>
          <p:cNvPr id="3075" name="Rectangle 3"/>
          <p:cNvSpPr>
            <a:spLocks noGrp="1" noChangeArrowheads="1"/>
          </p:cNvSpPr>
          <p:nvPr>
            <p:ph type="body" idx="1"/>
          </p:nvPr>
        </p:nvSpPr>
        <p:spPr/>
        <p:txBody>
          <a:bodyPr/>
          <a:lstStyle/>
          <a:p>
            <a:pPr algn="just">
              <a:lnSpc>
                <a:spcPct val="90000"/>
              </a:lnSpc>
              <a:buFont typeface="Wingdings" pitchFamily="2" charset="2"/>
              <a:buNone/>
            </a:pPr>
            <a:r>
              <a:rPr lang="en-US" sz="2200" dirty="0">
                <a:cs typeface="Times New Roman" pitchFamily="18" charset="0"/>
              </a:rPr>
              <a:t>A.  Serous membranes line body cavities that lack openings to the outside.</a:t>
            </a:r>
            <a:endParaRPr lang="en-US" sz="2200" dirty="0">
              <a:latin typeface="Courier New" pitchFamily="49" charset="0"/>
              <a:cs typeface="Courier New" pitchFamily="49" charset="0"/>
            </a:endParaRPr>
          </a:p>
          <a:p>
            <a:pPr lvl="1" algn="just">
              <a:lnSpc>
                <a:spcPct val="90000"/>
              </a:lnSpc>
              <a:buFontTx/>
              <a:buNone/>
            </a:pPr>
            <a:r>
              <a:rPr lang="en-US" sz="2200" dirty="0">
                <a:cs typeface="Times New Roman" pitchFamily="18" charset="0"/>
              </a:rPr>
              <a:t>	1. They line the thorax and abdomen and cover the organs within these cavities.</a:t>
            </a:r>
            <a:endParaRPr lang="en-US" sz="2200" dirty="0">
              <a:latin typeface="Courier New" pitchFamily="49" charset="0"/>
              <a:cs typeface="Courier New" pitchFamily="49" charset="0"/>
            </a:endParaRPr>
          </a:p>
          <a:p>
            <a:pPr lvl="1" algn="just">
              <a:lnSpc>
                <a:spcPct val="90000"/>
              </a:lnSpc>
              <a:buFontTx/>
              <a:buNone/>
            </a:pPr>
            <a:r>
              <a:rPr lang="en-US" sz="2200" dirty="0">
                <a:cs typeface="Times New Roman" pitchFamily="18" charset="0"/>
              </a:rPr>
              <a:t>	2. Serous membranes are made up of epithelium and loose connective tissue and secrete serous fluid that acts as a lubricant.</a:t>
            </a:r>
            <a:endParaRPr lang="en-US" sz="2200" dirty="0">
              <a:latin typeface="Courier New" pitchFamily="49" charset="0"/>
              <a:cs typeface="Courier New" pitchFamily="49" charset="0"/>
            </a:endParaRPr>
          </a:p>
          <a:p>
            <a:pPr algn="just">
              <a:lnSpc>
                <a:spcPct val="90000"/>
              </a:lnSpc>
              <a:buFont typeface="Wingdings" pitchFamily="2" charset="2"/>
              <a:buNone/>
            </a:pPr>
            <a:r>
              <a:rPr lang="en-US" sz="2200" dirty="0">
                <a:cs typeface="Times New Roman" pitchFamily="18" charset="0"/>
              </a:rPr>
              <a:t>B. Mucous membranes line the cavities and openings that lead to the outside of the body, including the oral and nasal cavities, and openings of the digestive, reproductive, respiratory, and urinary systems.</a:t>
            </a:r>
            <a:endParaRPr lang="en-US" sz="2200" dirty="0">
              <a:latin typeface="Courier New" pitchFamily="49" charset="0"/>
              <a:cs typeface="Courier New" pitchFamily="49" charset="0"/>
            </a:endParaRPr>
          </a:p>
          <a:p>
            <a:pPr algn="just">
              <a:lnSpc>
                <a:spcPct val="90000"/>
              </a:lnSpc>
              <a:buFont typeface="Wingdings" pitchFamily="2" charset="2"/>
              <a:buNone/>
            </a:pPr>
            <a:r>
              <a:rPr lang="en-US" sz="2200" dirty="0">
                <a:cs typeface="Times New Roman" pitchFamily="18" charset="0"/>
              </a:rPr>
              <a:t>		1. They consist of epithelium and connective tissue with 	  	    specialized cells that secrete mucus.</a:t>
            </a:r>
            <a:endParaRPr lang="en-US" sz="2200" dirty="0">
              <a:latin typeface="Courier New" pitchFamily="49" charset="0"/>
              <a:cs typeface="Courier New"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6" name="Picture 6" descr="http://academic.kellogg.edu/herbrandsonc/bio201_mckinley/f1-9a-c_serous_membrane_c.jpg"/>
          <p:cNvPicPr>
            <a:picLocks noChangeAspect="1" noChangeArrowheads="1"/>
          </p:cNvPicPr>
          <p:nvPr/>
        </p:nvPicPr>
        <p:blipFill>
          <a:blip r:embed="rId2" cstate="print"/>
          <a:srcRect/>
          <a:stretch>
            <a:fillRect/>
          </a:stretch>
        </p:blipFill>
        <p:spPr bwMode="auto">
          <a:xfrm>
            <a:off x="4036720" y="0"/>
            <a:ext cx="5107280" cy="6866166"/>
          </a:xfrm>
          <a:prstGeom prst="rect">
            <a:avLst/>
          </a:prstGeom>
          <a:noFill/>
        </p:spPr>
      </p:pic>
      <p:sp>
        <p:nvSpPr>
          <p:cNvPr id="15" name="TextBox 14"/>
          <p:cNvSpPr txBox="1"/>
          <p:nvPr/>
        </p:nvSpPr>
        <p:spPr>
          <a:xfrm>
            <a:off x="0" y="762000"/>
            <a:ext cx="3962400" cy="3170099"/>
          </a:xfrm>
          <a:prstGeom prst="rect">
            <a:avLst/>
          </a:prstGeom>
          <a:noFill/>
        </p:spPr>
        <p:txBody>
          <a:bodyPr wrap="square" rtlCol="0">
            <a:spAutoFit/>
          </a:bodyPr>
          <a:lstStyle/>
          <a:p>
            <a:r>
              <a:rPr lang="en-US" sz="4000" dirty="0" smtClean="0">
                <a:cs typeface="Times New Roman" pitchFamily="18" charset="0"/>
              </a:rPr>
              <a:t>Serous membranes line body cavities that lack openings to the outside.</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antranik.org/wp-content/uploads/2011/09/cutaneous-membrane-and-mucous-membrane.png"/>
          <p:cNvPicPr>
            <a:picLocks noChangeAspect="1" noChangeArrowheads="1"/>
          </p:cNvPicPr>
          <p:nvPr/>
        </p:nvPicPr>
        <p:blipFill>
          <a:blip r:embed="rId2" cstate="print"/>
          <a:srcRect/>
          <a:stretch>
            <a:fillRect/>
          </a:stretch>
        </p:blipFill>
        <p:spPr bwMode="auto">
          <a:xfrm>
            <a:off x="762000" y="1524000"/>
            <a:ext cx="7867650" cy="4969779"/>
          </a:xfrm>
          <a:prstGeom prst="rect">
            <a:avLst/>
          </a:prstGeom>
          <a:noFill/>
        </p:spPr>
      </p:pic>
      <p:sp>
        <p:nvSpPr>
          <p:cNvPr id="5" name="Title 4"/>
          <p:cNvSpPr>
            <a:spLocks noGrp="1"/>
          </p:cNvSpPr>
          <p:nvPr>
            <p:ph type="title"/>
          </p:nvPr>
        </p:nvSpPr>
        <p:spPr>
          <a:xfrm>
            <a:off x="609600" y="304800"/>
            <a:ext cx="7772400" cy="1143000"/>
          </a:xfrm>
        </p:spPr>
        <p:txBody>
          <a:bodyPr/>
          <a:lstStyle/>
          <a:p>
            <a:r>
              <a:rPr lang="en-US" dirty="0" smtClean="0"/>
              <a:t>Mucous membrane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cs typeface="Times New Roman" pitchFamily="18" charset="0"/>
              </a:rPr>
              <a:t>6.2  Types of Membranes cont.</a:t>
            </a:r>
          </a:p>
        </p:txBody>
      </p:sp>
      <p:sp>
        <p:nvSpPr>
          <p:cNvPr id="22531" name="Rectangle 3"/>
          <p:cNvSpPr>
            <a:spLocks noGrp="1" noChangeArrowheads="1"/>
          </p:cNvSpPr>
          <p:nvPr>
            <p:ph type="body" idx="4294967295"/>
          </p:nvPr>
        </p:nvSpPr>
        <p:spPr>
          <a:xfrm>
            <a:off x="0" y="1981200"/>
            <a:ext cx="7772400" cy="4114800"/>
          </a:xfrm>
        </p:spPr>
        <p:txBody>
          <a:bodyPr/>
          <a:lstStyle/>
          <a:p>
            <a:pPr algn="just">
              <a:buFont typeface="Wingdings" pitchFamily="2" charset="2"/>
              <a:buNone/>
            </a:pPr>
            <a:r>
              <a:rPr lang="en-US" dirty="0">
                <a:cs typeface="Times New Roman" pitchFamily="18" charset="0"/>
              </a:rPr>
              <a:t>C. Synovial membranes line the joint cavities. </a:t>
            </a:r>
          </a:p>
          <a:p>
            <a:pPr algn="just">
              <a:buFont typeface="Wingdings" pitchFamily="2" charset="2"/>
              <a:buNone/>
            </a:pPr>
            <a:r>
              <a:rPr lang="en-US" dirty="0">
                <a:cs typeface="Times New Roman" pitchFamily="18" charset="0"/>
              </a:rPr>
              <a:t>	1. These membranes consist of 			    connective tissue only that secretes 		    lubricating synovial fluid.</a:t>
            </a:r>
            <a:endParaRPr lang="en-US" dirty="0">
              <a:latin typeface="Courier New" pitchFamily="49" charset="0"/>
              <a:cs typeface="Courier New" pitchFamily="49" charset="0"/>
            </a:endParaRPr>
          </a:p>
          <a:p>
            <a:pPr algn="just">
              <a:buFont typeface="Wingdings" pitchFamily="2" charset="2"/>
              <a:buNone/>
            </a:pPr>
            <a:r>
              <a:rPr lang="en-US" dirty="0">
                <a:cs typeface="Times New Roman" pitchFamily="18" charset="0"/>
              </a:rPr>
              <a:t> D. The final membrane type is the </a:t>
            </a:r>
            <a:r>
              <a:rPr lang="en-US" dirty="0" err="1">
                <a:cs typeface="Times New Roman" pitchFamily="18" charset="0"/>
              </a:rPr>
              <a:t>cutaneous</a:t>
            </a:r>
            <a:r>
              <a:rPr lang="en-US" dirty="0">
                <a:cs typeface="Times New Roman" pitchFamily="18" charset="0"/>
              </a:rPr>
              <a:t> membrane consists of the skin, and is the subject of the remainder of this chapter.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bbc.co.uk/schools/gcsebitesize/pe/images/synovial_joint.gif"/>
          <p:cNvPicPr>
            <a:picLocks noChangeAspect="1" noChangeArrowheads="1"/>
          </p:cNvPicPr>
          <p:nvPr/>
        </p:nvPicPr>
        <p:blipFill>
          <a:blip r:embed="rId2" cstate="print"/>
          <a:srcRect/>
          <a:stretch>
            <a:fillRect/>
          </a:stretch>
        </p:blipFill>
        <p:spPr bwMode="auto">
          <a:xfrm>
            <a:off x="0" y="1447800"/>
            <a:ext cx="8952320" cy="5033632"/>
          </a:xfrm>
          <a:prstGeom prst="rect">
            <a:avLst/>
          </a:prstGeom>
          <a:noFill/>
        </p:spPr>
      </p:pic>
      <p:sp>
        <p:nvSpPr>
          <p:cNvPr id="5" name="Title 4"/>
          <p:cNvSpPr>
            <a:spLocks noGrp="1"/>
          </p:cNvSpPr>
          <p:nvPr>
            <p:ph type="title"/>
          </p:nvPr>
        </p:nvSpPr>
        <p:spPr>
          <a:xfrm>
            <a:off x="0" y="0"/>
            <a:ext cx="8534400" cy="1143000"/>
          </a:xfrm>
        </p:spPr>
        <p:txBody>
          <a:bodyPr/>
          <a:lstStyle/>
          <a:p>
            <a:r>
              <a:rPr lang="en-US" dirty="0" smtClean="0"/>
              <a:t>Human Knee-</a:t>
            </a:r>
            <a:r>
              <a:rPr lang="en-US" dirty="0" smtClean="0">
                <a:cs typeface="Times New Roman" pitchFamily="18" charset="0"/>
              </a:rPr>
              <a:t> Synovial membranes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a:t>Skin and Its Tissues cont.</a:t>
            </a:r>
          </a:p>
        </p:txBody>
      </p:sp>
      <p:sp>
        <p:nvSpPr>
          <p:cNvPr id="5123" name="Rectangle 3"/>
          <p:cNvSpPr>
            <a:spLocks noGrp="1" noChangeArrowheads="1"/>
          </p:cNvSpPr>
          <p:nvPr>
            <p:ph type="body" idx="1"/>
          </p:nvPr>
        </p:nvSpPr>
        <p:spPr>
          <a:xfrm>
            <a:off x="685800" y="1600200"/>
            <a:ext cx="7772400" cy="4495800"/>
          </a:xfrm>
        </p:spPr>
        <p:txBody>
          <a:bodyPr/>
          <a:lstStyle/>
          <a:p>
            <a:pPr marL="533400" indent="-533400">
              <a:lnSpc>
                <a:spcPct val="90000"/>
              </a:lnSpc>
              <a:buFontTx/>
              <a:buNone/>
            </a:pPr>
            <a:r>
              <a:rPr lang="en-US" sz="2800">
                <a:cs typeface="Times New Roman" pitchFamily="18" charset="0"/>
              </a:rPr>
              <a:t>A. The skin is a large organ responsible for maintaining homeostasis through temperature regulation, protection of underlying tissues, </a:t>
            </a:r>
            <a:r>
              <a:rPr lang="en-US">
                <a:cs typeface="Times New Roman" pitchFamily="18" charset="0"/>
              </a:rPr>
              <a:t>retardation of water loss, housing sensory receptors, synthesizing certain chemicals, protection from infection (barrier) and excreting wastes.</a:t>
            </a:r>
            <a:endParaRPr lang="en-US">
              <a:latin typeface="Courier New" pitchFamily="49" charset="0"/>
              <a:cs typeface="Courier New" pitchFamily="49" charset="0"/>
            </a:endParaRPr>
          </a:p>
          <a:p>
            <a:pPr marL="533400" indent="-533400" algn="just">
              <a:lnSpc>
                <a:spcPct val="90000"/>
              </a:lnSpc>
              <a:buFont typeface="Wingdings" pitchFamily="2" charset="2"/>
              <a:buNone/>
            </a:pPr>
            <a:r>
              <a:rPr lang="en-US" sz="2800">
                <a:cs typeface="Times New Roman" pitchFamily="18" charset="0"/>
              </a:rPr>
              <a:t>B.	The skin consists of an outer epidermis and a dermis, connected to underlying tissue by the subcutaneous layer (hypodermis).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p:txBody>
          <a:bodyPr/>
          <a:lstStyle/>
          <a:p>
            <a:endParaRPr lang="en-US"/>
          </a:p>
        </p:txBody>
      </p:sp>
      <p:pic>
        <p:nvPicPr>
          <p:cNvPr id="22532" name="Picture 4" descr="06-02a"/>
          <p:cNvPicPr>
            <a:picLocks noGrp="1" noChangeAspect="1" noChangeArrowheads="1"/>
          </p:cNvPicPr>
          <p:nvPr>
            <p:ph idx="1"/>
          </p:nvPr>
        </p:nvPicPr>
        <p:blipFill>
          <a:blip r:embed="rId3" cstate="print"/>
          <a:srcRect/>
          <a:stretch>
            <a:fillRect/>
          </a:stretch>
        </p:blipFill>
        <p:spPr>
          <a:xfrm>
            <a:off x="-25400" y="0"/>
            <a:ext cx="9144000" cy="685800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8229600" cy="1139825"/>
          </a:xfrm>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Epidermis</a:t>
            </a:r>
          </a:p>
        </p:txBody>
      </p:sp>
      <p:sp>
        <p:nvSpPr>
          <p:cNvPr id="6147" name="Text Box 3"/>
          <p:cNvSpPr txBox="1">
            <a:spLocks noChangeArrowheads="1"/>
          </p:cNvSpPr>
          <p:nvPr/>
        </p:nvSpPr>
        <p:spPr bwMode="auto">
          <a:xfrm>
            <a:off x="228600" y="2311400"/>
            <a:ext cx="3968750" cy="2654300"/>
          </a:xfrm>
          <a:prstGeom prst="rect">
            <a:avLst/>
          </a:prstGeom>
          <a:noFill/>
          <a:ln w="9525">
            <a:noFill/>
            <a:miter lim="800000"/>
            <a:headEnd/>
            <a:tailEnd/>
          </a:ln>
          <a:effectLst/>
        </p:spPr>
        <p:txBody>
          <a:bodyPr wrap="none">
            <a:spAutoFit/>
          </a:bodyPr>
          <a:lstStyle/>
          <a:p>
            <a:pPr eaLnBrk="1" hangingPunct="1"/>
            <a:r>
              <a:rPr lang="en-US" sz="2800" b="1">
                <a:latin typeface="Times New Roman" pitchFamily="18" charset="0"/>
              </a:rPr>
              <a:t>Layers of Epidermis</a:t>
            </a:r>
          </a:p>
          <a:p>
            <a:pPr lvl="1" eaLnBrk="1" hangingPunct="1">
              <a:buFontTx/>
              <a:buChar char="•"/>
            </a:pPr>
            <a:r>
              <a:rPr lang="en-US" sz="2800" b="1">
                <a:latin typeface="Times New Roman" pitchFamily="18" charset="0"/>
              </a:rPr>
              <a:t> stratum corneum</a:t>
            </a:r>
          </a:p>
          <a:p>
            <a:pPr lvl="1" eaLnBrk="1" hangingPunct="1">
              <a:buFontTx/>
              <a:buChar char="•"/>
            </a:pPr>
            <a:r>
              <a:rPr lang="en-US" sz="2800" b="1">
                <a:latin typeface="Times New Roman" pitchFamily="18" charset="0"/>
              </a:rPr>
              <a:t> stratum lucidum</a:t>
            </a:r>
          </a:p>
          <a:p>
            <a:pPr lvl="1" eaLnBrk="1" hangingPunct="1">
              <a:buFontTx/>
              <a:buChar char="•"/>
            </a:pPr>
            <a:r>
              <a:rPr lang="en-US" sz="2800" b="1">
                <a:latin typeface="Times New Roman" pitchFamily="18" charset="0"/>
              </a:rPr>
              <a:t> stratum granulosum</a:t>
            </a:r>
          </a:p>
          <a:p>
            <a:pPr lvl="1" eaLnBrk="1" hangingPunct="1">
              <a:buFontTx/>
              <a:buChar char="•"/>
            </a:pPr>
            <a:r>
              <a:rPr lang="en-US" sz="2800" b="1">
                <a:latin typeface="Times New Roman" pitchFamily="18" charset="0"/>
              </a:rPr>
              <a:t> stratum spinosum</a:t>
            </a:r>
          </a:p>
          <a:p>
            <a:pPr lvl="1" eaLnBrk="1" hangingPunct="1">
              <a:buFontTx/>
              <a:buChar char="•"/>
            </a:pPr>
            <a:r>
              <a:rPr lang="en-US" sz="2800" b="1">
                <a:latin typeface="Times New Roman" pitchFamily="18" charset="0"/>
              </a:rPr>
              <a:t> stratum basale</a:t>
            </a:r>
          </a:p>
        </p:txBody>
      </p:sp>
      <p:pic>
        <p:nvPicPr>
          <p:cNvPr id="6151" name="Picture 7" descr="06-03"/>
          <p:cNvPicPr>
            <a:picLocks noChangeAspect="1" noChangeArrowheads="1"/>
          </p:cNvPicPr>
          <p:nvPr/>
        </p:nvPicPr>
        <p:blipFill>
          <a:blip r:embed="rId3" cstate="print"/>
          <a:srcRect b="22501"/>
          <a:stretch>
            <a:fillRect/>
          </a:stretch>
        </p:blipFill>
        <p:spPr bwMode="auto">
          <a:xfrm>
            <a:off x="4191000" y="2514600"/>
            <a:ext cx="4953000" cy="27463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924800" cy="609600"/>
          </a:xfrm>
        </p:spPr>
        <p:txBody>
          <a:bodyPr/>
          <a:lstStyle/>
          <a:p>
            <a:r>
              <a:rPr lang="en-US" sz="2800" b="1">
                <a:cs typeface="Times New Roman" pitchFamily="18" charset="0"/>
              </a:rPr>
              <a:t>Epidermis</a:t>
            </a:r>
          </a:p>
        </p:txBody>
      </p:sp>
      <p:sp>
        <p:nvSpPr>
          <p:cNvPr id="7171" name="Rectangle 3"/>
          <p:cNvSpPr>
            <a:spLocks noGrp="1" noChangeArrowheads="1"/>
          </p:cNvSpPr>
          <p:nvPr>
            <p:ph type="body" idx="1"/>
          </p:nvPr>
        </p:nvSpPr>
        <p:spPr>
          <a:xfrm>
            <a:off x="381000" y="1295400"/>
            <a:ext cx="8153400" cy="5105400"/>
          </a:xfrm>
        </p:spPr>
        <p:txBody>
          <a:bodyPr/>
          <a:lstStyle/>
          <a:p>
            <a:pPr algn="just">
              <a:buFont typeface="Wingdings" pitchFamily="2" charset="2"/>
              <a:buNone/>
            </a:pPr>
            <a:r>
              <a:rPr lang="en-US" sz="2800">
                <a:cs typeface="Times New Roman" pitchFamily="18" charset="0"/>
              </a:rPr>
              <a:t>1. The epidermis is made up of stratified squamous epithelium and lacks blood vessels.</a:t>
            </a:r>
            <a:endParaRPr lang="en-US" sz="2800">
              <a:cs typeface="Courier New" pitchFamily="49" charset="0"/>
            </a:endParaRPr>
          </a:p>
          <a:p>
            <a:pPr algn="just">
              <a:buFont typeface="Wingdings" pitchFamily="2" charset="2"/>
              <a:buNone/>
            </a:pPr>
            <a:r>
              <a:rPr lang="en-US" sz="2800">
                <a:cs typeface="Times New Roman" pitchFamily="18" charset="0"/>
              </a:rPr>
              <a:t>2. The layer of reproducing cells (the stratum basale), which lies at the base of the epidermis, is well-nourished by dermal blood vessels. Made of cubodial- or columnar-shaped cells. Stem cells multiple, producing keratinocytes, which move to superficial surface.</a:t>
            </a:r>
            <a:endParaRPr lang="en-US" sz="2800">
              <a:cs typeface="Courier New" pitchFamily="49" charset="0"/>
            </a:endParaRPr>
          </a:p>
          <a:p>
            <a:pPr algn="just">
              <a:buFont typeface="Wingdings" pitchFamily="2" charset="2"/>
              <a:buNone/>
            </a:pPr>
            <a:r>
              <a:rPr lang="en-US" sz="2800">
                <a:cs typeface="Times New Roman" pitchFamily="18" charset="0"/>
              </a:rPr>
              <a:t>3. Cells are pushed outward as new cells are formed, and become keratinized as they die. Nuclei degenerate.</a:t>
            </a:r>
          </a:p>
          <a:p>
            <a:pPr algn="just">
              <a:buFont typeface="Wingdings" pitchFamily="2" charset="2"/>
              <a:buNone/>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00113" y="277813"/>
            <a:ext cx="7489825" cy="1139825"/>
          </a:xfrm>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Epidermis</a:t>
            </a:r>
          </a:p>
        </p:txBody>
      </p:sp>
      <p:sp>
        <p:nvSpPr>
          <p:cNvPr id="5123" name="Text Box 3"/>
          <p:cNvSpPr txBox="1">
            <a:spLocks noChangeArrowheads="1"/>
          </p:cNvSpPr>
          <p:nvPr/>
        </p:nvSpPr>
        <p:spPr bwMode="auto">
          <a:xfrm>
            <a:off x="762000" y="1676400"/>
            <a:ext cx="277177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lacks blood vessels</a:t>
            </a:r>
          </a:p>
        </p:txBody>
      </p:sp>
      <p:sp>
        <p:nvSpPr>
          <p:cNvPr id="5124" name="Text Box 4"/>
          <p:cNvSpPr txBox="1">
            <a:spLocks noChangeArrowheads="1"/>
          </p:cNvSpPr>
          <p:nvPr/>
        </p:nvSpPr>
        <p:spPr bwMode="auto">
          <a:xfrm>
            <a:off x="762000" y="2057400"/>
            <a:ext cx="183832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keratinized</a:t>
            </a:r>
          </a:p>
        </p:txBody>
      </p:sp>
      <p:sp>
        <p:nvSpPr>
          <p:cNvPr id="5125" name="Text Box 5"/>
          <p:cNvSpPr txBox="1">
            <a:spLocks noChangeArrowheads="1"/>
          </p:cNvSpPr>
          <p:nvPr/>
        </p:nvSpPr>
        <p:spPr bwMode="auto">
          <a:xfrm>
            <a:off x="762000" y="2438400"/>
            <a:ext cx="5541963"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thickest on palms and soles (0.8-1.4mm)</a:t>
            </a:r>
          </a:p>
        </p:txBody>
      </p:sp>
      <p:sp>
        <p:nvSpPr>
          <p:cNvPr id="5126" name="Text Box 6"/>
          <p:cNvSpPr txBox="1">
            <a:spLocks noChangeArrowheads="1"/>
          </p:cNvSpPr>
          <p:nvPr/>
        </p:nvSpPr>
        <p:spPr bwMode="auto">
          <a:xfrm>
            <a:off x="762000" y="2819400"/>
            <a:ext cx="4191000" cy="457200"/>
          </a:xfrm>
          <a:prstGeom prst="rect">
            <a:avLst/>
          </a:prstGeom>
          <a:noFill/>
          <a:ln w="9525">
            <a:noFill/>
            <a:miter lim="800000"/>
            <a:headEnd/>
            <a:tailEnd/>
          </a:ln>
          <a:effectLst/>
        </p:spPr>
        <p:txBody>
          <a:bodyPr>
            <a:spAutoFit/>
          </a:bodyPr>
          <a:lstStyle/>
          <a:p>
            <a:pPr eaLnBrk="1" hangingPunct="1">
              <a:buFontTx/>
              <a:buChar char="•"/>
            </a:pPr>
            <a:r>
              <a:rPr lang="en-US" sz="2400" b="1">
                <a:latin typeface="Times New Roman" pitchFamily="18" charset="0"/>
              </a:rPr>
              <a:t> melanocytes provide melanin</a:t>
            </a:r>
          </a:p>
        </p:txBody>
      </p:sp>
      <p:sp>
        <p:nvSpPr>
          <p:cNvPr id="5128" name="Text Box 8"/>
          <p:cNvSpPr txBox="1">
            <a:spLocks noChangeArrowheads="1"/>
          </p:cNvSpPr>
          <p:nvPr/>
        </p:nvSpPr>
        <p:spPr bwMode="auto">
          <a:xfrm>
            <a:off x="762000" y="3200400"/>
            <a:ext cx="416877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rests on basement membrane</a:t>
            </a:r>
          </a:p>
        </p:txBody>
      </p:sp>
      <p:sp>
        <p:nvSpPr>
          <p:cNvPr id="5129" name="Text Box 9"/>
          <p:cNvSpPr txBox="1">
            <a:spLocks noChangeArrowheads="1"/>
          </p:cNvSpPr>
          <p:nvPr/>
        </p:nvSpPr>
        <p:spPr bwMode="auto">
          <a:xfrm>
            <a:off x="762000" y="3581400"/>
            <a:ext cx="2933700"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stratified squamous</a:t>
            </a:r>
          </a:p>
        </p:txBody>
      </p:sp>
      <p:pic>
        <p:nvPicPr>
          <p:cNvPr id="5131" name="Picture 11" descr="06-03"/>
          <p:cNvPicPr>
            <a:picLocks noChangeAspect="1" noChangeArrowheads="1"/>
          </p:cNvPicPr>
          <p:nvPr/>
        </p:nvPicPr>
        <p:blipFill>
          <a:blip r:embed="rId3" cstate="print"/>
          <a:srcRect t="19501" b="22501"/>
          <a:stretch>
            <a:fillRect/>
          </a:stretch>
        </p:blipFill>
        <p:spPr bwMode="auto">
          <a:xfrm>
            <a:off x="1828800" y="4129088"/>
            <a:ext cx="5867400" cy="2552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0-#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0-#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0-#ppt_w/2"/>
                                          </p:val>
                                        </p:tav>
                                        <p:tav tm="100000">
                                          <p:val>
                                            <p:strVal val="#ppt_x"/>
                                          </p:val>
                                        </p:tav>
                                      </p:tavLst>
                                    </p:anim>
                                    <p:anim calcmode="lin" valueType="num">
                                      <p:cBhvr additive="base">
                                        <p:cTn id="26"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additive="base">
                                        <p:cTn id="31" dur="500" fill="hold"/>
                                        <p:tgtEl>
                                          <p:spTgt spid="5128"/>
                                        </p:tgtEl>
                                        <p:attrNameLst>
                                          <p:attrName>ppt_x</p:attrName>
                                        </p:attrNameLst>
                                      </p:cBhvr>
                                      <p:tavLst>
                                        <p:tav tm="0">
                                          <p:val>
                                            <p:strVal val="0-#ppt_w/2"/>
                                          </p:val>
                                        </p:tav>
                                        <p:tav tm="100000">
                                          <p:val>
                                            <p:strVal val="#ppt_x"/>
                                          </p:val>
                                        </p:tav>
                                      </p:tavLst>
                                    </p:anim>
                                    <p:anim calcmode="lin" valueType="num">
                                      <p:cBhvr additive="base">
                                        <p:cTn id="3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additive="base">
                                        <p:cTn id="37" dur="500" fill="hold"/>
                                        <p:tgtEl>
                                          <p:spTgt spid="5129"/>
                                        </p:tgtEl>
                                        <p:attrNameLst>
                                          <p:attrName>ppt_x</p:attrName>
                                        </p:attrNameLst>
                                      </p:cBhvr>
                                      <p:tavLst>
                                        <p:tav tm="0">
                                          <p:val>
                                            <p:strVal val="0-#ppt_w/2"/>
                                          </p:val>
                                        </p:tav>
                                        <p:tav tm="100000">
                                          <p:val>
                                            <p:strVal val="#ppt_x"/>
                                          </p:val>
                                        </p:tav>
                                      </p:tavLst>
                                    </p:anim>
                                    <p:anim calcmode="lin" valueType="num">
                                      <p:cBhvr additive="base">
                                        <p:cTn id="38"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6" grpId="0" autoUpdateAnimBg="0"/>
      <p:bldP spid="5128" grpId="0" autoUpdateAnimBg="0"/>
      <p:bldP spid="512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685800" y="0"/>
            <a:ext cx="7772400" cy="1143000"/>
          </a:xfrm>
        </p:spPr>
        <p:txBody>
          <a:bodyPr/>
          <a:lstStyle/>
          <a:p>
            <a:r>
              <a:rPr lang="en-US" dirty="0" err="1" smtClean="0"/>
              <a:t>Hypertrichosis</a:t>
            </a:r>
            <a:r>
              <a:rPr lang="en-US" dirty="0" smtClean="0"/>
              <a:t>- extra “chunk” of genes on X chromosome</a:t>
            </a:r>
            <a:endParaRPr lang="en-US" dirty="0"/>
          </a:p>
        </p:txBody>
      </p:sp>
      <p:sp>
        <p:nvSpPr>
          <p:cNvPr id="85002" name="Rectangle 10"/>
          <p:cNvSpPr>
            <a:spLocks noGrp="1" noChangeArrowheads="1"/>
          </p:cNvSpPr>
          <p:nvPr>
            <p:ph type="body" sz="half" idx="2"/>
          </p:nvPr>
        </p:nvSpPr>
        <p:spPr>
          <a:xfrm>
            <a:off x="5334000" y="1981200"/>
            <a:ext cx="3429000" cy="4114800"/>
          </a:xfrm>
        </p:spPr>
        <p:txBody>
          <a:bodyPr/>
          <a:lstStyle/>
          <a:p>
            <a:r>
              <a:rPr lang="en-US" dirty="0"/>
              <a:t>5 million hair follicles of an adult develop by 5</a:t>
            </a:r>
            <a:r>
              <a:rPr lang="en-US" baseline="30000" dirty="0"/>
              <a:t>th</a:t>
            </a:r>
            <a:r>
              <a:rPr lang="en-US" dirty="0"/>
              <a:t> month prenatal</a:t>
            </a:r>
          </a:p>
          <a:p>
            <a:r>
              <a:rPr lang="en-US" dirty="0"/>
              <a:t>Newborns </a:t>
            </a:r>
            <a:r>
              <a:rPr lang="en-US" dirty="0" err="1"/>
              <a:t>lanugo</a:t>
            </a:r>
            <a:r>
              <a:rPr lang="en-US" dirty="0"/>
              <a:t> recede beneath skin </a:t>
            </a:r>
            <a:r>
              <a:rPr lang="en-US" dirty="0" smtClean="0"/>
              <a:t>surface</a:t>
            </a:r>
          </a:p>
          <a:p>
            <a:r>
              <a:rPr lang="en-US" dirty="0" smtClean="0"/>
              <a:t>gene called SOX3; mutation to a section of the X chromosome </a:t>
            </a:r>
            <a:endParaRPr lang="en-US" dirty="0"/>
          </a:p>
          <a:p>
            <a:pPr>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84998" name="Picture 6" descr="werewolf_080106_xlg"/>
          <p:cNvPicPr>
            <a:picLocks noChangeAspect="1" noChangeArrowheads="1"/>
          </p:cNvPicPr>
          <p:nvPr/>
        </p:nvPicPr>
        <p:blipFill>
          <a:blip r:embed="rId3" cstate="print"/>
          <a:srcRect/>
          <a:stretch>
            <a:fillRect/>
          </a:stretch>
        </p:blipFill>
        <p:spPr bwMode="auto">
          <a:xfrm>
            <a:off x="228600" y="1219200"/>
            <a:ext cx="3657600" cy="2832497"/>
          </a:xfrm>
          <a:prstGeom prst="rect">
            <a:avLst/>
          </a:prstGeom>
          <a:noFill/>
        </p:spPr>
      </p:pic>
      <p:pic>
        <p:nvPicPr>
          <p:cNvPr id="109570" name="Picture 2" descr="http://i.livescience.com/images/i/000/015/138/original/hairiest-110304-02.jpg?1299278266"/>
          <p:cNvPicPr>
            <a:picLocks noChangeAspect="1" noChangeArrowheads="1"/>
          </p:cNvPicPr>
          <p:nvPr/>
        </p:nvPicPr>
        <p:blipFill>
          <a:blip r:embed="rId4" cstate="print"/>
          <a:srcRect/>
          <a:stretch>
            <a:fillRect/>
          </a:stretch>
        </p:blipFill>
        <p:spPr bwMode="auto">
          <a:xfrm>
            <a:off x="1143000" y="4419600"/>
            <a:ext cx="3788229" cy="220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1000" y="1981200"/>
            <a:ext cx="8229600" cy="4362450"/>
          </a:xfrm>
          <a:prstGeom prst="rect">
            <a:avLst/>
          </a:prstGeom>
          <a:noFill/>
          <a:ln w="9525">
            <a:noFill/>
            <a:miter lim="800000"/>
            <a:headEnd/>
            <a:tailEnd/>
          </a:ln>
          <a:effectLst/>
        </p:spPr>
        <p:txBody>
          <a:bodyPr>
            <a:spAutoFit/>
          </a:bodyPr>
          <a:lstStyle/>
          <a:p>
            <a:pPr>
              <a:lnSpc>
                <a:spcPct val="90000"/>
              </a:lnSpc>
              <a:spcBef>
                <a:spcPct val="50000"/>
              </a:spcBef>
              <a:buClr>
                <a:schemeClr val="accent2"/>
              </a:buClr>
              <a:buSzPct val="80000"/>
              <a:buFont typeface="Wingdings" pitchFamily="2" charset="2"/>
              <a:buNone/>
            </a:pPr>
            <a:r>
              <a:rPr lang="en-US" dirty="0">
                <a:cs typeface="Courier New" pitchFamily="49" charset="0"/>
              </a:rPr>
              <a:t>4. </a:t>
            </a:r>
            <a:r>
              <a:rPr lang="en-US" sz="2800" dirty="0">
                <a:cs typeface="Courier New" pitchFamily="49" charset="0"/>
              </a:rPr>
              <a:t>As a result of </a:t>
            </a:r>
            <a:r>
              <a:rPr lang="en-US" sz="2800" dirty="0" err="1">
                <a:cs typeface="Courier New" pitchFamily="49" charset="0"/>
              </a:rPr>
              <a:t>keratinization</a:t>
            </a:r>
            <a:r>
              <a:rPr lang="en-US" sz="2800" dirty="0">
                <a:cs typeface="Courier New" pitchFamily="49" charset="0"/>
              </a:rPr>
              <a:t> many layers of tough, tightly packed dead cells accumulate in the outermost epidermis (superficial), forming a layer called the stratum </a:t>
            </a:r>
            <a:r>
              <a:rPr lang="en-US" sz="2800" dirty="0" err="1">
                <a:cs typeface="Courier New" pitchFamily="49" charset="0"/>
              </a:rPr>
              <a:t>corneum</a:t>
            </a:r>
            <a:r>
              <a:rPr lang="en-US" sz="2800" dirty="0">
                <a:cs typeface="Courier New" pitchFamily="49" charset="0"/>
              </a:rPr>
              <a:t>. The dead cells that compose it are eventually shed.</a:t>
            </a:r>
          </a:p>
          <a:p>
            <a:pPr>
              <a:lnSpc>
                <a:spcPct val="90000"/>
              </a:lnSpc>
              <a:spcBef>
                <a:spcPct val="50000"/>
              </a:spcBef>
              <a:buClr>
                <a:schemeClr val="accent2"/>
              </a:buClr>
              <a:buSzPct val="80000"/>
              <a:buFont typeface="Wingdings" pitchFamily="2" charset="2"/>
              <a:buNone/>
            </a:pPr>
            <a:r>
              <a:rPr lang="en-US" sz="2800" dirty="0">
                <a:cs typeface="Courier New" pitchFamily="49" charset="0"/>
              </a:rPr>
              <a:t>5. Stratum </a:t>
            </a:r>
            <a:r>
              <a:rPr lang="en-US" sz="2800" dirty="0" err="1">
                <a:cs typeface="Courier New" pitchFamily="49" charset="0"/>
              </a:rPr>
              <a:t>lucidum</a:t>
            </a:r>
            <a:r>
              <a:rPr lang="en-US" sz="2800" dirty="0">
                <a:cs typeface="Courier New" pitchFamily="49" charset="0"/>
              </a:rPr>
              <a:t> is the thickened skin of the palms and soles.</a:t>
            </a:r>
            <a:endParaRPr lang="en-US" sz="2800" dirty="0">
              <a:cs typeface="Times New Roman" pitchFamily="18" charset="0"/>
            </a:endParaRPr>
          </a:p>
          <a:p>
            <a:pPr>
              <a:lnSpc>
                <a:spcPct val="90000"/>
              </a:lnSpc>
              <a:spcBef>
                <a:spcPct val="50000"/>
              </a:spcBef>
              <a:buClr>
                <a:schemeClr val="accent2"/>
              </a:buClr>
              <a:buSzPct val="80000"/>
              <a:buFont typeface="Wingdings" pitchFamily="2" charset="2"/>
              <a:buNone/>
            </a:pPr>
            <a:r>
              <a:rPr lang="en-US" sz="2800" dirty="0">
                <a:cs typeface="Times New Roman" pitchFamily="18" charset="0"/>
              </a:rPr>
              <a:t>6. The epidermis is important because it protects against water loss, mechanical injury, chemicals, and microorganisms.</a:t>
            </a:r>
          </a:p>
        </p:txBody>
      </p:sp>
      <p:sp>
        <p:nvSpPr>
          <p:cNvPr id="111619" name="Rectangle 3"/>
          <p:cNvSpPr>
            <a:spLocks noGrp="1" noChangeArrowheads="1"/>
          </p:cNvSpPr>
          <p:nvPr>
            <p:ph type="title"/>
          </p:nvPr>
        </p:nvSpPr>
        <p:spPr/>
        <p:txBody>
          <a:bodyPr/>
          <a:lstStyle/>
          <a:p>
            <a:r>
              <a:rPr lang="en-US"/>
              <a:t>Epidermis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050"/>
          <p:cNvSpPr>
            <a:spLocks noChangeArrowheads="1"/>
          </p:cNvSpPr>
          <p:nvPr/>
        </p:nvSpPr>
        <p:spPr bwMode="auto">
          <a:xfrm>
            <a:off x="762000" y="609600"/>
            <a:ext cx="8077200" cy="4664075"/>
          </a:xfrm>
          <a:prstGeom prst="rect">
            <a:avLst/>
          </a:prstGeom>
          <a:noFill/>
          <a:ln w="9525">
            <a:noFill/>
            <a:miter lim="800000"/>
            <a:headEnd/>
            <a:tailEnd/>
          </a:ln>
          <a:effectLst/>
        </p:spPr>
        <p:txBody>
          <a:bodyPr>
            <a:spAutoFit/>
          </a:bodyPr>
          <a:lstStyle/>
          <a:p>
            <a:pPr>
              <a:spcBef>
                <a:spcPct val="50000"/>
              </a:spcBef>
            </a:pPr>
            <a:r>
              <a:rPr lang="en-US" sz="2800" b="1">
                <a:solidFill>
                  <a:schemeClr val="tx2"/>
                </a:solidFill>
                <a:effectLst>
                  <a:outerShdw blurRad="38100" dist="38100" dir="2700000" algn="tl">
                    <a:srgbClr val="000000"/>
                  </a:outerShdw>
                </a:effectLst>
                <a:latin typeface="Arial" charset="0"/>
                <a:cs typeface="Times New Roman" pitchFamily="18" charset="0"/>
              </a:rPr>
              <a:t>Epidermis (contiuned)</a:t>
            </a:r>
          </a:p>
          <a:p>
            <a:pPr>
              <a:spcBef>
                <a:spcPct val="50000"/>
              </a:spcBef>
              <a:buClr>
                <a:schemeClr val="accent2"/>
              </a:buClr>
              <a:buSzPct val="80000"/>
              <a:buFont typeface="Wingdings" pitchFamily="2" charset="2"/>
              <a:buNone/>
            </a:pPr>
            <a:r>
              <a:rPr lang="en-US" sz="3200">
                <a:cs typeface="Times New Roman" pitchFamily="18" charset="0"/>
              </a:rPr>
              <a:t>7. Melanocytes, which lie deep in the epidermis and underlying dermis, produce a pigment called melanin that protects deeper cells from the sun's ultraviolet rays.</a:t>
            </a:r>
            <a:endParaRPr lang="en-US" sz="3200">
              <a:latin typeface="Courier New" pitchFamily="49" charset="0"/>
              <a:cs typeface="Courier New" pitchFamily="49" charset="0"/>
            </a:endParaRPr>
          </a:p>
          <a:p>
            <a:pPr>
              <a:spcBef>
                <a:spcPct val="50000"/>
              </a:spcBef>
              <a:buClr>
                <a:schemeClr val="accent2"/>
              </a:buClr>
              <a:buSzPct val="80000"/>
              <a:buFont typeface="Wingdings" pitchFamily="2" charset="2"/>
              <a:buNone/>
            </a:pPr>
            <a:r>
              <a:rPr lang="en-US" sz="3200">
                <a:cs typeface="Times New Roman" pitchFamily="18" charset="0"/>
              </a:rPr>
              <a:t>8. Melanocytes pass melanin to nearby cells through cytocrine secretion.</a:t>
            </a:r>
            <a:endParaRPr lang="en-US" sz="3200"/>
          </a:p>
          <a:p>
            <a:pPr>
              <a:spcBef>
                <a:spcPct val="50000"/>
              </a:spcBef>
              <a:buClr>
                <a:schemeClr val="accent2"/>
              </a:buClr>
              <a:buSzPct val="80000"/>
              <a:buFont typeface="Wingdings" pitchFamily="2" charset="2"/>
              <a:buNone/>
            </a:pPr>
            <a:endParaRPr 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hlinkClick r:id="rId3"/>
              </a:rPr>
              <a:t>What is Melanoma?</a:t>
            </a:r>
            <a:endParaRPr lang="en-US" dirty="0"/>
          </a:p>
        </p:txBody>
      </p:sp>
      <p:sp>
        <p:nvSpPr>
          <p:cNvPr id="61443" name="Rectangle 3"/>
          <p:cNvSpPr>
            <a:spLocks noGrp="1" noChangeArrowheads="1"/>
          </p:cNvSpPr>
          <p:nvPr>
            <p:ph type="body" idx="1"/>
          </p:nvPr>
        </p:nvSpPr>
        <p:spPr>
          <a:xfrm>
            <a:off x="685800" y="1600200"/>
            <a:ext cx="7772400" cy="4876800"/>
          </a:xfrm>
        </p:spPr>
        <p:txBody>
          <a:bodyPr/>
          <a:lstStyle/>
          <a:p>
            <a:pPr>
              <a:lnSpc>
                <a:spcPct val="90000"/>
              </a:lnSpc>
            </a:pPr>
            <a:r>
              <a:rPr lang="en-US" dirty="0" smtClean="0"/>
              <a:t> The </a:t>
            </a:r>
            <a:r>
              <a:rPr lang="en-US" dirty="0"/>
              <a:t>most dangerous form of skin cancer, melanoma begins in a type of skin cell called a </a:t>
            </a:r>
            <a:r>
              <a:rPr lang="en-US" dirty="0" err="1"/>
              <a:t>melanocyte</a:t>
            </a:r>
            <a:r>
              <a:rPr lang="en-US" dirty="0" smtClean="0"/>
              <a:t>.</a:t>
            </a:r>
          </a:p>
          <a:p>
            <a:pPr>
              <a:lnSpc>
                <a:spcPct val="90000"/>
              </a:lnSpc>
            </a:pPr>
            <a:r>
              <a:rPr lang="en-US" dirty="0" smtClean="0"/>
              <a:t> </a:t>
            </a:r>
            <a:r>
              <a:rPr lang="en-US" dirty="0" err="1"/>
              <a:t>Melanocytes</a:t>
            </a:r>
            <a:r>
              <a:rPr lang="en-US" dirty="0"/>
              <a:t> produce the skin pigment known as melanin, which is responsible for our natural skin color. </a:t>
            </a:r>
            <a:endParaRPr lang="en-US" dirty="0" smtClean="0"/>
          </a:p>
          <a:p>
            <a:pPr>
              <a:lnSpc>
                <a:spcPct val="90000"/>
              </a:lnSpc>
            </a:pPr>
            <a:r>
              <a:rPr lang="en-US" dirty="0" smtClean="0"/>
              <a:t>Exposed </a:t>
            </a:r>
            <a:r>
              <a:rPr lang="en-US" dirty="0"/>
              <a:t>to sunlight, these skin cells produce large amounts of melanin as part of the tanning process, helping to protect the skin from burning.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06-b"/>
          <p:cNvPicPr>
            <a:picLocks noChangeAspect="1" noChangeArrowheads="1"/>
          </p:cNvPicPr>
          <p:nvPr/>
        </p:nvPicPr>
        <p:blipFill>
          <a:blip r:embed="rId3" cstate="print"/>
          <a:srcRect/>
          <a:stretch>
            <a:fillRect/>
          </a:stretch>
        </p:blipFill>
        <p:spPr bwMode="auto">
          <a:xfrm>
            <a:off x="0" y="-3175"/>
            <a:ext cx="9144000" cy="6856413"/>
          </a:xfrm>
          <a:prstGeom prst="rect">
            <a:avLst/>
          </a:prstGeom>
          <a:noFill/>
          <a:ln w="9525">
            <a:noFill/>
            <a:miter lim="800000"/>
            <a:headEnd/>
            <a:tailEnd/>
          </a:ln>
          <a:effectLst/>
        </p:spPr>
      </p:pic>
      <p:sp>
        <p:nvSpPr>
          <p:cNvPr id="109571" name="Rectangle 3"/>
          <p:cNvSpPr>
            <a:spLocks noGrp="1" noChangeArrowheads="1"/>
          </p:cNvSpPr>
          <p:nvPr>
            <p:ph type="title"/>
          </p:nvPr>
        </p:nvSpPr>
        <p:spPr/>
        <p:txBody>
          <a:bodyPr/>
          <a:lstStyle/>
          <a:p>
            <a:r>
              <a:rPr lang="en-US" altLang="en-US">
                <a:solidFill>
                  <a:schemeClr val="bg1"/>
                </a:solidFill>
              </a:rPr>
              <a:t>Types of Skin Cancer</a:t>
            </a:r>
          </a:p>
        </p:txBody>
      </p:sp>
      <p:sp>
        <p:nvSpPr>
          <p:cNvPr id="109572" name="Text Box 4"/>
          <p:cNvSpPr txBox="1">
            <a:spLocks noChangeArrowheads="1"/>
          </p:cNvSpPr>
          <p:nvPr/>
        </p:nvSpPr>
        <p:spPr bwMode="auto">
          <a:xfrm>
            <a:off x="457200" y="4495800"/>
            <a:ext cx="2514600" cy="1552575"/>
          </a:xfrm>
          <a:prstGeom prst="rect">
            <a:avLst/>
          </a:prstGeom>
          <a:solidFill>
            <a:schemeClr val="bg1"/>
          </a:solidFill>
          <a:ln w="9525">
            <a:noFill/>
            <a:miter lim="800000"/>
            <a:headEnd/>
            <a:tailEnd/>
          </a:ln>
          <a:effectLst/>
        </p:spPr>
        <p:txBody>
          <a:bodyPr>
            <a:spAutoFit/>
          </a:bodyPr>
          <a:lstStyle/>
          <a:p>
            <a:pPr>
              <a:spcBef>
                <a:spcPct val="50000"/>
              </a:spcBef>
            </a:pPr>
            <a:r>
              <a:rPr lang="en-US" sz="2400"/>
              <a:t>Squamous cell carcinoma – derived from epithelial tissue</a:t>
            </a:r>
          </a:p>
        </p:txBody>
      </p:sp>
      <p:sp>
        <p:nvSpPr>
          <p:cNvPr id="109573" name="Text Box 5"/>
          <p:cNvSpPr txBox="1">
            <a:spLocks noChangeArrowheads="1"/>
          </p:cNvSpPr>
          <p:nvPr/>
        </p:nvSpPr>
        <p:spPr bwMode="auto">
          <a:xfrm>
            <a:off x="3505200" y="4572000"/>
            <a:ext cx="2514600" cy="1552575"/>
          </a:xfrm>
          <a:prstGeom prst="rect">
            <a:avLst/>
          </a:prstGeom>
          <a:solidFill>
            <a:schemeClr val="bg1"/>
          </a:solidFill>
          <a:ln w="9525">
            <a:noFill/>
            <a:miter lim="800000"/>
            <a:headEnd/>
            <a:tailEnd/>
          </a:ln>
          <a:effectLst/>
        </p:spPr>
        <p:txBody>
          <a:bodyPr>
            <a:spAutoFit/>
          </a:bodyPr>
          <a:lstStyle/>
          <a:p>
            <a:pPr>
              <a:spcBef>
                <a:spcPct val="50000"/>
              </a:spcBef>
            </a:pPr>
            <a:r>
              <a:rPr lang="en-US" sz="2400"/>
              <a:t>Basal cell carcinoma – derived from epithelial tissue</a:t>
            </a:r>
          </a:p>
        </p:txBody>
      </p:sp>
      <p:sp>
        <p:nvSpPr>
          <p:cNvPr id="109574" name="Text Box 6"/>
          <p:cNvSpPr txBox="1">
            <a:spLocks noChangeArrowheads="1"/>
          </p:cNvSpPr>
          <p:nvPr/>
        </p:nvSpPr>
        <p:spPr bwMode="auto">
          <a:xfrm>
            <a:off x="6629400" y="4572000"/>
            <a:ext cx="2286000" cy="1552575"/>
          </a:xfrm>
          <a:prstGeom prst="rect">
            <a:avLst/>
          </a:prstGeom>
          <a:solidFill>
            <a:schemeClr val="bg1"/>
          </a:solidFill>
          <a:ln w="9525">
            <a:noFill/>
            <a:miter lim="800000"/>
            <a:headEnd/>
            <a:tailEnd/>
          </a:ln>
          <a:effectLst/>
        </p:spPr>
        <p:txBody>
          <a:bodyPr>
            <a:spAutoFit/>
          </a:bodyPr>
          <a:lstStyle/>
          <a:p>
            <a:pPr>
              <a:spcBef>
                <a:spcPct val="50000"/>
              </a:spcBef>
            </a:pPr>
            <a:r>
              <a:rPr lang="en-US" sz="2400"/>
              <a:t>Malignant melanoma – derived from melanocytes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ep_0137"/>
          <p:cNvPicPr>
            <a:picLocks noChangeAspect="1" noChangeArrowheads="1"/>
          </p:cNvPicPr>
          <p:nvPr/>
        </p:nvPicPr>
        <p:blipFill>
          <a:blip r:embed="rId3" cstate="print"/>
          <a:srcRect/>
          <a:stretch>
            <a:fillRect/>
          </a:stretch>
        </p:blipFill>
        <p:spPr bwMode="auto">
          <a:xfrm>
            <a:off x="1143000" y="122238"/>
            <a:ext cx="6934200" cy="65420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762000"/>
          </a:xfrm>
        </p:spPr>
        <p:txBody>
          <a:bodyPr/>
          <a:lstStyle/>
          <a:p>
            <a:r>
              <a:rPr lang="en-US">
                <a:cs typeface="Times New Roman" pitchFamily="18" charset="0"/>
              </a:rPr>
              <a:t>Skin Color</a:t>
            </a:r>
          </a:p>
        </p:txBody>
      </p:sp>
      <p:sp>
        <p:nvSpPr>
          <p:cNvPr id="8195" name="Rectangle 3"/>
          <p:cNvSpPr>
            <a:spLocks noGrp="1" noChangeArrowheads="1"/>
          </p:cNvSpPr>
          <p:nvPr>
            <p:ph type="body" idx="1"/>
          </p:nvPr>
        </p:nvSpPr>
        <p:spPr>
          <a:xfrm>
            <a:off x="685800" y="1524000"/>
            <a:ext cx="8001000" cy="4572000"/>
          </a:xfrm>
        </p:spPr>
        <p:txBody>
          <a:bodyPr/>
          <a:lstStyle/>
          <a:p>
            <a:pPr marL="609600" indent="-609600">
              <a:buFontTx/>
              <a:buNone/>
            </a:pPr>
            <a:r>
              <a:rPr lang="en-US" sz="2800">
                <a:cs typeface="Times New Roman" pitchFamily="18" charset="0"/>
              </a:rPr>
              <a:t>1.   Skin color results from a combination of genetic, environmental, and physiological factors.</a:t>
            </a:r>
          </a:p>
          <a:p>
            <a:pPr marL="609600" indent="-609600">
              <a:buFontTx/>
              <a:buNone/>
            </a:pPr>
            <a:r>
              <a:rPr lang="en-US" sz="2800">
                <a:cs typeface="Times New Roman" pitchFamily="18" charset="0"/>
              </a:rPr>
              <a:t>2.   Genetic differences in skin color result from differing amounts of melanin and in the size of melanin granules.</a:t>
            </a:r>
            <a:endParaRPr lang="en-US" sz="2800">
              <a:latin typeface="Courier New" pitchFamily="49" charset="0"/>
              <a:cs typeface="Courier New" pitchFamily="49" charset="0"/>
            </a:endParaRPr>
          </a:p>
          <a:p>
            <a:pPr marL="609600" indent="-609600">
              <a:buFont typeface="Wingdings" pitchFamily="2" charset="2"/>
              <a:buNone/>
            </a:pPr>
            <a:r>
              <a:rPr lang="en-US" sz="2800">
                <a:cs typeface="Times New Roman" pitchFamily="18" charset="0"/>
              </a:rPr>
              <a:t>3.   Exposure to sunlight causes darkening of skin as melanin production increases.</a:t>
            </a:r>
            <a:endParaRPr lang="en-US" sz="2800">
              <a:latin typeface="Courier New" pitchFamily="49" charset="0"/>
              <a:cs typeface="Courier New" pitchFamily="49" charset="0"/>
            </a:endParaRPr>
          </a:p>
          <a:p>
            <a:pPr marL="609600" indent="-609600">
              <a:buFont typeface="Wingdings" pitchFamily="2" charset="2"/>
              <a:buNone/>
            </a:pPr>
            <a:r>
              <a:rPr lang="en-US" sz="2800">
                <a:cs typeface="Times New Roman" pitchFamily="18" charset="0"/>
              </a:rPr>
              <a:t>4.  Circulation within dermal blood vessels affects skin color.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06-04b"/>
          <p:cNvPicPr>
            <a:picLocks noChangeAspect="1" noChangeArrowheads="1"/>
          </p:cNvPicPr>
          <p:nvPr/>
        </p:nvPicPr>
        <p:blipFill>
          <a:blip r:embed="rId3" cstate="print"/>
          <a:srcRect/>
          <a:stretch>
            <a:fillRect/>
          </a:stretch>
        </p:blipFill>
        <p:spPr bwMode="auto">
          <a:xfrm>
            <a:off x="838200" y="914400"/>
            <a:ext cx="7925935" cy="5943600"/>
          </a:xfrm>
          <a:prstGeom prst="rect">
            <a:avLst/>
          </a:prstGeom>
          <a:noFill/>
          <a:ln w="9525">
            <a:noFill/>
            <a:miter lim="800000"/>
            <a:headEnd/>
            <a:tailEnd/>
          </a:ln>
          <a:effectLst/>
        </p:spPr>
      </p:pic>
      <p:sp>
        <p:nvSpPr>
          <p:cNvPr id="74755" name="Rectangle 3"/>
          <p:cNvSpPr>
            <a:spLocks noGrp="1" noChangeArrowheads="1"/>
          </p:cNvSpPr>
          <p:nvPr>
            <p:ph type="title"/>
          </p:nvPr>
        </p:nvSpPr>
        <p:spPr>
          <a:xfrm>
            <a:off x="152400" y="0"/>
            <a:ext cx="8686800" cy="1139825"/>
          </a:xfrm>
        </p:spPr>
        <p:txBody>
          <a:bodyPr/>
          <a:lstStyle/>
          <a:p>
            <a:r>
              <a:rPr lang="en-US" altLang="en-US" sz="4000"/>
              <a:t>Melanocytes and Pigment Granules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protect our DNA?</a:t>
            </a:r>
            <a:endParaRPr lang="en-US" dirty="0"/>
          </a:p>
        </p:txBody>
      </p:sp>
      <p:pic>
        <p:nvPicPr>
          <p:cNvPr id="1026" name="Picture 2" descr="http://courses.bio.indiana.edu/L104-Bonner/F09/imagesF09/L9/melanin1.jpg"/>
          <p:cNvPicPr>
            <a:picLocks noChangeAspect="1" noChangeArrowheads="1"/>
          </p:cNvPicPr>
          <p:nvPr/>
        </p:nvPicPr>
        <p:blipFill>
          <a:blip r:embed="rId2" cstate="print"/>
          <a:srcRect/>
          <a:stretch>
            <a:fillRect/>
          </a:stretch>
        </p:blipFill>
        <p:spPr bwMode="auto">
          <a:xfrm>
            <a:off x="914400" y="1524000"/>
            <a:ext cx="7570837" cy="5334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Melanocytes-Add to notes</a:t>
            </a:r>
          </a:p>
        </p:txBody>
      </p:sp>
      <p:sp>
        <p:nvSpPr>
          <p:cNvPr id="114691" name="Rectangle 3"/>
          <p:cNvSpPr>
            <a:spLocks noGrp="1" noChangeArrowheads="1"/>
          </p:cNvSpPr>
          <p:nvPr>
            <p:ph type="body" idx="1"/>
          </p:nvPr>
        </p:nvSpPr>
        <p:spPr/>
        <p:txBody>
          <a:bodyPr/>
          <a:lstStyle/>
          <a:p>
            <a:r>
              <a:rPr lang="en-US"/>
              <a:t>Melanocytes synthesize melanin from the amino acid tyrosine in the presence of an enzyme called tyrosinase.</a:t>
            </a:r>
          </a:p>
          <a:p>
            <a:r>
              <a:rPr lang="en-US"/>
              <a:t>Synthesis occurs in an organelle caled melanosome.</a:t>
            </a:r>
          </a:p>
          <a:p>
            <a:r>
              <a:rPr lang="en-US"/>
              <a:t>UV radiation increases enzymatic activity</a:t>
            </a:r>
          </a:p>
          <a:p>
            <a:r>
              <a:rPr lang="en-US"/>
              <a:t>Albinos have melanocytes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cs typeface="Times New Roman" pitchFamily="18" charset="0"/>
              </a:rPr>
              <a:t>Dermis</a:t>
            </a:r>
          </a:p>
        </p:txBody>
      </p:sp>
      <p:sp>
        <p:nvSpPr>
          <p:cNvPr id="9219" name="Rectangle 3"/>
          <p:cNvSpPr>
            <a:spLocks noGrp="1" noChangeArrowheads="1"/>
          </p:cNvSpPr>
          <p:nvPr>
            <p:ph type="body" idx="1"/>
          </p:nvPr>
        </p:nvSpPr>
        <p:spPr>
          <a:xfrm>
            <a:off x="685800" y="1752600"/>
            <a:ext cx="7772400" cy="4343400"/>
          </a:xfrm>
        </p:spPr>
        <p:txBody>
          <a:bodyPr/>
          <a:lstStyle/>
          <a:p>
            <a:pPr algn="just">
              <a:lnSpc>
                <a:spcPct val="90000"/>
              </a:lnSpc>
              <a:buFont typeface="Wingdings" pitchFamily="2" charset="2"/>
              <a:buNone/>
            </a:pPr>
            <a:r>
              <a:rPr lang="en-US" sz="2600">
                <a:cs typeface="Times New Roman" pitchFamily="18" charset="0"/>
              </a:rPr>
              <a:t>1.	</a:t>
            </a:r>
            <a:r>
              <a:rPr lang="en-US" sz="2800">
                <a:cs typeface="Times New Roman" pitchFamily="18" charset="0"/>
              </a:rPr>
              <a:t>The dermis binds the epidermis to underlying tissues. </a:t>
            </a:r>
            <a:endParaRPr lang="en-US" sz="2800">
              <a:latin typeface="Courier New" pitchFamily="49" charset="0"/>
              <a:cs typeface="Courier New" pitchFamily="49" charset="0"/>
            </a:endParaRPr>
          </a:p>
          <a:p>
            <a:pPr algn="just">
              <a:lnSpc>
                <a:spcPct val="90000"/>
              </a:lnSpc>
              <a:buFont typeface="Wingdings" pitchFamily="2" charset="2"/>
              <a:buNone/>
            </a:pPr>
            <a:r>
              <a:rPr lang="en-US" sz="2800">
                <a:cs typeface="Times New Roman" pitchFamily="18" charset="0"/>
              </a:rPr>
              <a:t>2. The dermis consists of connective tissue with collagen and elastic fibers within a gel-like ground substance.</a:t>
            </a:r>
            <a:endParaRPr lang="en-US" sz="2800">
              <a:latin typeface="Courier New" pitchFamily="49" charset="0"/>
              <a:cs typeface="Courier New" pitchFamily="49" charset="0"/>
            </a:endParaRPr>
          </a:p>
          <a:p>
            <a:pPr algn="just">
              <a:lnSpc>
                <a:spcPct val="90000"/>
              </a:lnSpc>
              <a:buFont typeface="Wingdings" pitchFamily="2" charset="2"/>
              <a:buNone/>
            </a:pPr>
            <a:r>
              <a:rPr lang="en-US" sz="2800">
                <a:cs typeface="Times New Roman" pitchFamily="18" charset="0"/>
              </a:rPr>
              <a:t>3.	Dermal blood vessels carry nutrients to upper layers of skin and help to regulate temperature.</a:t>
            </a:r>
            <a:endParaRPr lang="en-US" sz="2800">
              <a:latin typeface="Courier New" pitchFamily="49" charset="0"/>
              <a:cs typeface="Courier New" pitchFamily="49" charset="0"/>
            </a:endParaRPr>
          </a:p>
          <a:p>
            <a:pPr algn="just">
              <a:lnSpc>
                <a:spcPct val="90000"/>
              </a:lnSpc>
              <a:buFont typeface="Wingdings" pitchFamily="2" charset="2"/>
              <a:buNone/>
            </a:pPr>
            <a:r>
              <a:rPr lang="en-US" sz="2800">
                <a:cs typeface="Times New Roman" pitchFamily="18" charset="0"/>
              </a:rPr>
              <a:t>4.	The dermis also contains nerve fibers, sensory fibers, hair follicles, sebaceous glands, and sweat glands.</a:t>
            </a:r>
            <a:endParaRPr lang="en-US" sz="2800">
              <a:latin typeface="Courier New" pitchFamily="49" charset="0"/>
              <a:cs typeface="Courier New" pitchFamily="49" charset="0"/>
            </a:endParaRPr>
          </a:p>
          <a:p>
            <a:pPr>
              <a:lnSpc>
                <a:spcPct val="90000"/>
              </a:lnSpc>
            </a:pP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ctrTitle" idx="4294967295"/>
          </p:nvPr>
        </p:nvSpPr>
        <p:spPr>
          <a:xfrm>
            <a:off x="533400" y="762000"/>
            <a:ext cx="8610600" cy="3962400"/>
          </a:xfrm>
        </p:spPr>
        <p:txBody>
          <a:bodyPr/>
          <a:lstStyle/>
          <a:p>
            <a:pPr algn="l"/>
            <a:r>
              <a:rPr lang="en-US" dirty="0"/>
              <a:t>What advantages might lighter coats have afforded our </a:t>
            </a:r>
            <a:r>
              <a:rPr lang="en-US" dirty="0" smtClean="0"/>
              <a:t>ancestors? Explain </a:t>
            </a:r>
            <a:r>
              <a:rPr lang="en-US" dirty="0"/>
              <a:t>why this almost uniquely human trait has persisted?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Dermis</a:t>
            </a:r>
          </a:p>
        </p:txBody>
      </p:sp>
      <p:sp>
        <p:nvSpPr>
          <p:cNvPr id="7171" name="Text Box 3"/>
          <p:cNvSpPr txBox="1">
            <a:spLocks noChangeArrowheads="1"/>
          </p:cNvSpPr>
          <p:nvPr/>
        </p:nvSpPr>
        <p:spPr bwMode="auto">
          <a:xfrm>
            <a:off x="228600" y="2133600"/>
            <a:ext cx="2405063"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dermal papillae</a:t>
            </a:r>
          </a:p>
        </p:txBody>
      </p:sp>
      <p:sp>
        <p:nvSpPr>
          <p:cNvPr id="7172" name="Text Box 4"/>
          <p:cNvSpPr txBox="1">
            <a:spLocks noChangeArrowheads="1"/>
          </p:cNvSpPr>
          <p:nvPr/>
        </p:nvSpPr>
        <p:spPr bwMode="auto">
          <a:xfrm>
            <a:off x="228600" y="2590800"/>
            <a:ext cx="4953000" cy="822325"/>
          </a:xfrm>
          <a:prstGeom prst="rect">
            <a:avLst/>
          </a:prstGeom>
          <a:noFill/>
          <a:ln w="9525">
            <a:noFill/>
            <a:miter lim="800000"/>
            <a:headEnd/>
            <a:tailEnd/>
          </a:ln>
          <a:effectLst/>
        </p:spPr>
        <p:txBody>
          <a:bodyPr>
            <a:spAutoFit/>
          </a:bodyPr>
          <a:lstStyle/>
          <a:p>
            <a:pPr eaLnBrk="1" hangingPunct="1">
              <a:buFontTx/>
              <a:buChar char="•"/>
            </a:pPr>
            <a:r>
              <a:rPr lang="en-US" sz="2400" b="1">
                <a:latin typeface="Times New Roman" pitchFamily="18" charset="0"/>
              </a:rPr>
              <a:t> binds epidermis to underlying tissues</a:t>
            </a:r>
          </a:p>
        </p:txBody>
      </p:sp>
      <p:sp>
        <p:nvSpPr>
          <p:cNvPr id="7173" name="Text Box 5"/>
          <p:cNvSpPr txBox="1">
            <a:spLocks noChangeArrowheads="1"/>
          </p:cNvSpPr>
          <p:nvPr/>
        </p:nvSpPr>
        <p:spPr bwMode="auto">
          <a:xfrm>
            <a:off x="228600" y="3352800"/>
            <a:ext cx="460533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irregular dense connective tissue</a:t>
            </a:r>
          </a:p>
        </p:txBody>
      </p:sp>
      <p:sp>
        <p:nvSpPr>
          <p:cNvPr id="7174" name="Text Box 6"/>
          <p:cNvSpPr txBox="1">
            <a:spLocks noChangeArrowheads="1"/>
          </p:cNvSpPr>
          <p:nvPr/>
        </p:nvSpPr>
        <p:spPr bwMode="auto">
          <a:xfrm>
            <a:off x="228600" y="1676400"/>
            <a:ext cx="396398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on average 1.0-2.0mm thick</a:t>
            </a:r>
          </a:p>
        </p:txBody>
      </p:sp>
      <p:sp>
        <p:nvSpPr>
          <p:cNvPr id="7175" name="Text Box 7"/>
          <p:cNvSpPr txBox="1">
            <a:spLocks noChangeArrowheads="1"/>
          </p:cNvSpPr>
          <p:nvPr/>
        </p:nvSpPr>
        <p:spPr bwMode="auto">
          <a:xfrm>
            <a:off x="228600" y="3733800"/>
            <a:ext cx="1897063"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muscle cells</a:t>
            </a:r>
          </a:p>
        </p:txBody>
      </p:sp>
      <p:sp>
        <p:nvSpPr>
          <p:cNvPr id="7176" name="Text Box 8"/>
          <p:cNvSpPr txBox="1">
            <a:spLocks noChangeArrowheads="1"/>
          </p:cNvSpPr>
          <p:nvPr/>
        </p:nvSpPr>
        <p:spPr bwMode="auto">
          <a:xfrm>
            <a:off x="228600" y="4191000"/>
            <a:ext cx="290353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nerve cell processes</a:t>
            </a:r>
          </a:p>
        </p:txBody>
      </p:sp>
      <p:sp>
        <p:nvSpPr>
          <p:cNvPr id="7177" name="Text Box 9"/>
          <p:cNvSpPr txBox="1">
            <a:spLocks noChangeArrowheads="1"/>
          </p:cNvSpPr>
          <p:nvPr/>
        </p:nvSpPr>
        <p:spPr bwMode="auto">
          <a:xfrm>
            <a:off x="228600" y="4648200"/>
            <a:ext cx="203517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blood vessels</a:t>
            </a:r>
          </a:p>
        </p:txBody>
      </p:sp>
      <p:sp>
        <p:nvSpPr>
          <p:cNvPr id="7178" name="Text Box 10"/>
          <p:cNvSpPr txBox="1">
            <a:spLocks noChangeArrowheads="1"/>
          </p:cNvSpPr>
          <p:nvPr/>
        </p:nvSpPr>
        <p:spPr bwMode="auto">
          <a:xfrm>
            <a:off x="228600" y="5181600"/>
            <a:ext cx="196373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hair follicles</a:t>
            </a:r>
          </a:p>
        </p:txBody>
      </p:sp>
      <p:sp>
        <p:nvSpPr>
          <p:cNvPr id="7179" name="Text Box 11"/>
          <p:cNvSpPr txBox="1">
            <a:spLocks noChangeArrowheads="1"/>
          </p:cNvSpPr>
          <p:nvPr/>
        </p:nvSpPr>
        <p:spPr bwMode="auto">
          <a:xfrm>
            <a:off x="228600" y="5638800"/>
            <a:ext cx="121443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glands</a:t>
            </a:r>
          </a:p>
        </p:txBody>
      </p:sp>
      <p:pic>
        <p:nvPicPr>
          <p:cNvPr id="7182" name="Picture 14" descr="06-02a"/>
          <p:cNvPicPr>
            <a:picLocks noChangeAspect="1" noChangeArrowheads="1"/>
          </p:cNvPicPr>
          <p:nvPr/>
        </p:nvPicPr>
        <p:blipFill>
          <a:blip r:embed="rId3" cstate="print"/>
          <a:srcRect/>
          <a:stretch>
            <a:fillRect/>
          </a:stretch>
        </p:blipFill>
        <p:spPr bwMode="auto">
          <a:xfrm>
            <a:off x="4953000" y="2286000"/>
            <a:ext cx="41910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0-#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0-#ppt_w/2"/>
                                          </p:val>
                                        </p:tav>
                                        <p:tav tm="100000">
                                          <p:val>
                                            <p:strVal val="#ppt_x"/>
                                          </p:val>
                                        </p:tav>
                                      </p:tavLst>
                                    </p:anim>
                                    <p:anim calcmode="lin" valueType="num">
                                      <p:cBhvr additive="base">
                                        <p:cTn id="14"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0-#ppt_w/2"/>
                                          </p:val>
                                        </p:tav>
                                        <p:tav tm="100000">
                                          <p:val>
                                            <p:strVal val="#ppt_x"/>
                                          </p:val>
                                        </p:tav>
                                      </p:tavLst>
                                    </p:anim>
                                    <p:anim calcmode="lin" valueType="num">
                                      <p:cBhvr additive="base">
                                        <p:cTn id="2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additive="base">
                                        <p:cTn id="25" dur="500" fill="hold"/>
                                        <p:tgtEl>
                                          <p:spTgt spid="7173"/>
                                        </p:tgtEl>
                                        <p:attrNameLst>
                                          <p:attrName>ppt_x</p:attrName>
                                        </p:attrNameLst>
                                      </p:cBhvr>
                                      <p:tavLst>
                                        <p:tav tm="0">
                                          <p:val>
                                            <p:strVal val="0-#ppt_w/2"/>
                                          </p:val>
                                        </p:tav>
                                        <p:tav tm="100000">
                                          <p:val>
                                            <p:strVal val="#ppt_x"/>
                                          </p:val>
                                        </p:tav>
                                      </p:tavLst>
                                    </p:anim>
                                    <p:anim calcmode="lin" valueType="num">
                                      <p:cBhvr additive="base">
                                        <p:cTn id="26"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500" fill="hold"/>
                                        <p:tgtEl>
                                          <p:spTgt spid="7175"/>
                                        </p:tgtEl>
                                        <p:attrNameLst>
                                          <p:attrName>ppt_x</p:attrName>
                                        </p:attrNameLst>
                                      </p:cBhvr>
                                      <p:tavLst>
                                        <p:tav tm="0">
                                          <p:val>
                                            <p:strVal val="0-#ppt_w/2"/>
                                          </p:val>
                                        </p:tav>
                                        <p:tav tm="100000">
                                          <p:val>
                                            <p:strVal val="#ppt_x"/>
                                          </p:val>
                                        </p:tav>
                                      </p:tavLst>
                                    </p:anim>
                                    <p:anim calcmode="lin" valueType="num">
                                      <p:cBhvr additive="base">
                                        <p:cTn id="3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 calcmode="lin" valueType="num">
                                      <p:cBhvr additive="base">
                                        <p:cTn id="37" dur="500" fill="hold"/>
                                        <p:tgtEl>
                                          <p:spTgt spid="7176"/>
                                        </p:tgtEl>
                                        <p:attrNameLst>
                                          <p:attrName>ppt_x</p:attrName>
                                        </p:attrNameLst>
                                      </p:cBhvr>
                                      <p:tavLst>
                                        <p:tav tm="0">
                                          <p:val>
                                            <p:strVal val="0-#ppt_w/2"/>
                                          </p:val>
                                        </p:tav>
                                        <p:tav tm="100000">
                                          <p:val>
                                            <p:strVal val="#ppt_x"/>
                                          </p:val>
                                        </p:tav>
                                      </p:tavLst>
                                    </p:anim>
                                    <p:anim calcmode="lin" valueType="num">
                                      <p:cBhvr additive="base">
                                        <p:cTn id="3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7"/>
                                        </p:tgtEl>
                                        <p:attrNameLst>
                                          <p:attrName>style.visibility</p:attrName>
                                        </p:attrNameLst>
                                      </p:cBhvr>
                                      <p:to>
                                        <p:strVal val="visible"/>
                                      </p:to>
                                    </p:set>
                                    <p:anim calcmode="lin" valueType="num">
                                      <p:cBhvr additive="base">
                                        <p:cTn id="43" dur="500" fill="hold"/>
                                        <p:tgtEl>
                                          <p:spTgt spid="7177"/>
                                        </p:tgtEl>
                                        <p:attrNameLst>
                                          <p:attrName>ppt_x</p:attrName>
                                        </p:attrNameLst>
                                      </p:cBhvr>
                                      <p:tavLst>
                                        <p:tav tm="0">
                                          <p:val>
                                            <p:strVal val="0-#ppt_w/2"/>
                                          </p:val>
                                        </p:tav>
                                        <p:tav tm="100000">
                                          <p:val>
                                            <p:strVal val="#ppt_x"/>
                                          </p:val>
                                        </p:tav>
                                      </p:tavLst>
                                    </p:anim>
                                    <p:anim calcmode="lin" valueType="num">
                                      <p:cBhvr additive="base">
                                        <p:cTn id="44"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8"/>
                                        </p:tgtEl>
                                        <p:attrNameLst>
                                          <p:attrName>style.visibility</p:attrName>
                                        </p:attrNameLst>
                                      </p:cBhvr>
                                      <p:to>
                                        <p:strVal val="visible"/>
                                      </p:to>
                                    </p:set>
                                    <p:anim calcmode="lin" valueType="num">
                                      <p:cBhvr additive="base">
                                        <p:cTn id="49" dur="500" fill="hold"/>
                                        <p:tgtEl>
                                          <p:spTgt spid="7178"/>
                                        </p:tgtEl>
                                        <p:attrNameLst>
                                          <p:attrName>ppt_x</p:attrName>
                                        </p:attrNameLst>
                                      </p:cBhvr>
                                      <p:tavLst>
                                        <p:tav tm="0">
                                          <p:val>
                                            <p:strVal val="0-#ppt_w/2"/>
                                          </p:val>
                                        </p:tav>
                                        <p:tav tm="100000">
                                          <p:val>
                                            <p:strVal val="#ppt_x"/>
                                          </p:val>
                                        </p:tav>
                                      </p:tavLst>
                                    </p:anim>
                                    <p:anim calcmode="lin" valueType="num">
                                      <p:cBhvr additive="base">
                                        <p:cTn id="50"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9"/>
                                        </p:tgtEl>
                                        <p:attrNameLst>
                                          <p:attrName>style.visibility</p:attrName>
                                        </p:attrNameLst>
                                      </p:cBhvr>
                                      <p:to>
                                        <p:strVal val="visible"/>
                                      </p:to>
                                    </p:set>
                                    <p:anim calcmode="lin" valueType="num">
                                      <p:cBhvr additive="base">
                                        <p:cTn id="55" dur="500" fill="hold"/>
                                        <p:tgtEl>
                                          <p:spTgt spid="7179"/>
                                        </p:tgtEl>
                                        <p:attrNameLst>
                                          <p:attrName>ppt_x</p:attrName>
                                        </p:attrNameLst>
                                      </p:cBhvr>
                                      <p:tavLst>
                                        <p:tav tm="0">
                                          <p:val>
                                            <p:strVal val="0-#ppt_w/2"/>
                                          </p:val>
                                        </p:tav>
                                        <p:tav tm="100000">
                                          <p:val>
                                            <p:strVal val="#ppt_x"/>
                                          </p:val>
                                        </p:tav>
                                      </p:tavLst>
                                    </p:anim>
                                    <p:anim calcmode="lin" valueType="num">
                                      <p:cBhvr additive="base">
                                        <p:cTn id="56"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P spid="7174" grpId="0" autoUpdateAnimBg="0"/>
      <p:bldP spid="7175" grpId="0" autoUpdateAnimBg="0"/>
      <p:bldP spid="7176" grpId="0" autoUpdateAnimBg="0"/>
      <p:bldP spid="7177" grpId="0" autoUpdateAnimBg="0"/>
      <p:bldP spid="7178" grpId="0" autoUpdateAnimBg="0"/>
      <p:bldP spid="717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Production of vitamin D</a:t>
            </a:r>
          </a:p>
        </p:txBody>
      </p:sp>
      <p:sp>
        <p:nvSpPr>
          <p:cNvPr id="70659" name="Rectangle 3"/>
          <p:cNvSpPr>
            <a:spLocks noGrp="1" noChangeArrowheads="1"/>
          </p:cNvSpPr>
          <p:nvPr>
            <p:ph type="body" idx="1"/>
          </p:nvPr>
        </p:nvSpPr>
        <p:spPr/>
        <p:txBody>
          <a:bodyPr/>
          <a:lstStyle/>
          <a:p>
            <a:pPr marL="609600" indent="-609600"/>
            <a:r>
              <a:rPr lang="en-US" sz="2800" dirty="0"/>
              <a:t>Skin cells help to produce vitamin D, which is necessary for normal bone and tooth development.</a:t>
            </a:r>
          </a:p>
          <a:p>
            <a:pPr marL="609600" indent="-609600">
              <a:buFont typeface="Wingdings" pitchFamily="2" charset="2"/>
              <a:buAutoNum type="arabicPeriod"/>
            </a:pPr>
            <a:r>
              <a:rPr lang="en-US" sz="2800" dirty="0"/>
              <a:t>Vitamin can be obtained in the diet or can be formed from a substance (</a:t>
            </a:r>
            <a:r>
              <a:rPr lang="en-US" sz="2800" dirty="0" err="1"/>
              <a:t>dehydrocholesterol</a:t>
            </a:r>
            <a:r>
              <a:rPr lang="en-US" sz="2800" dirty="0"/>
              <a:t>).</a:t>
            </a:r>
          </a:p>
          <a:p>
            <a:pPr marL="609600" indent="-609600">
              <a:buFont typeface="Wingdings" pitchFamily="2" charset="2"/>
              <a:buAutoNum type="arabicPeriod"/>
            </a:pPr>
            <a:r>
              <a:rPr lang="en-US" sz="2800" dirty="0"/>
              <a:t>When </a:t>
            </a:r>
            <a:r>
              <a:rPr lang="en-US" sz="2800" dirty="0" err="1"/>
              <a:t>dehydrocholesterol</a:t>
            </a:r>
            <a:r>
              <a:rPr lang="en-US" sz="2800" dirty="0"/>
              <a:t> reaches the skin by blood and exposed to UV rays, this compound is converted to a substance that becomes vitamin 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Production of vitamin </a:t>
            </a:r>
            <a:r>
              <a:rPr lang="en-US" dirty="0" smtClean="0"/>
              <a:t>D addition</a:t>
            </a:r>
            <a:endParaRPr lang="en-US" dirty="0"/>
          </a:p>
        </p:txBody>
      </p:sp>
      <p:sp>
        <p:nvSpPr>
          <p:cNvPr id="70659" name="Rectangle 3"/>
          <p:cNvSpPr>
            <a:spLocks noGrp="1" noChangeArrowheads="1"/>
          </p:cNvSpPr>
          <p:nvPr>
            <p:ph type="body" idx="1"/>
          </p:nvPr>
        </p:nvSpPr>
        <p:spPr/>
        <p:txBody>
          <a:bodyPr/>
          <a:lstStyle/>
          <a:p>
            <a:pPr marL="609600" indent="-609600">
              <a:buFont typeface="Wingdings" pitchFamily="2" charset="2"/>
              <a:buAutoNum type="arabicPeriod"/>
            </a:pPr>
            <a:r>
              <a:rPr lang="en-US" sz="2800" dirty="0" smtClean="0"/>
              <a:t>When </a:t>
            </a:r>
            <a:r>
              <a:rPr lang="en-US" sz="2800" dirty="0" err="1"/>
              <a:t>dehydrocholesterol</a:t>
            </a:r>
            <a:r>
              <a:rPr lang="en-US" sz="2800" dirty="0"/>
              <a:t> reaches the skin by blood and exposed to UV rays, this compound is converted to </a:t>
            </a:r>
            <a:r>
              <a:rPr lang="en-US" sz="2800" dirty="0" smtClean="0"/>
              <a:t>an inactive form of Vitamin D.  This inactive form goes to the Liver and Kidney where it gets transformed into the active form of Vitamin D known as </a:t>
            </a:r>
            <a:r>
              <a:rPr lang="en-US" sz="2800" dirty="0" err="1" smtClean="0"/>
              <a:t>calcitriol</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cs typeface="Times New Roman" pitchFamily="18" charset="0"/>
              </a:rPr>
              <a:t>Subcutaneous Layer</a:t>
            </a:r>
          </a:p>
        </p:txBody>
      </p:sp>
      <p:sp>
        <p:nvSpPr>
          <p:cNvPr id="10243" name="Rectangle 3"/>
          <p:cNvSpPr>
            <a:spLocks noGrp="1" noChangeArrowheads="1"/>
          </p:cNvSpPr>
          <p:nvPr>
            <p:ph type="body" idx="1"/>
          </p:nvPr>
        </p:nvSpPr>
        <p:spPr>
          <a:xfrm>
            <a:off x="762000" y="1981200"/>
            <a:ext cx="7772400" cy="4114800"/>
          </a:xfrm>
        </p:spPr>
        <p:txBody>
          <a:bodyPr/>
          <a:lstStyle/>
          <a:p>
            <a:pPr algn="just">
              <a:lnSpc>
                <a:spcPct val="90000"/>
              </a:lnSpc>
              <a:buFont typeface="Wingdings" pitchFamily="2" charset="2"/>
              <a:buNone/>
            </a:pPr>
            <a:r>
              <a:rPr lang="en-US" dirty="0">
                <a:cs typeface="Times New Roman" pitchFamily="18" charset="0"/>
              </a:rPr>
              <a:t>1.The subcutaneous layer (hypodermis) is composed of loose connective tissue and insulating adipose tissue.</a:t>
            </a:r>
          </a:p>
          <a:p>
            <a:pPr algn="just">
              <a:lnSpc>
                <a:spcPct val="90000"/>
              </a:lnSpc>
              <a:buFont typeface="Wingdings" pitchFamily="2" charset="2"/>
              <a:buNone/>
            </a:pPr>
            <a:r>
              <a:rPr lang="en-US" dirty="0">
                <a:cs typeface="Times New Roman" pitchFamily="18" charset="0"/>
              </a:rPr>
              <a:t>2. It binds the skin to underlying organs and contains the blood vessels that supply the skin.</a:t>
            </a:r>
            <a:endParaRPr lang="en-US" dirty="0">
              <a:latin typeface="Courier New" pitchFamily="49" charset="0"/>
              <a:cs typeface="Courier New" pitchFamily="49" charset="0"/>
            </a:endParaRPr>
          </a:p>
          <a:p>
            <a:pPr algn="just">
              <a:lnSpc>
                <a:spcPct val="90000"/>
              </a:lnSpc>
              <a:buFont typeface="Wingdings" pitchFamily="2" charset="2"/>
              <a:buNone/>
            </a:pPr>
            <a:r>
              <a:rPr lang="en-US" dirty="0">
                <a:cs typeface="Times New Roman" pitchFamily="18" charset="0"/>
              </a:rPr>
              <a:t>3. No sharp boundary exists between the dermis and subcutaneous layer.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Subcutaneous Layer</a:t>
            </a:r>
          </a:p>
        </p:txBody>
      </p:sp>
      <p:sp>
        <p:nvSpPr>
          <p:cNvPr id="8195" name="Text Box 3"/>
          <p:cNvSpPr txBox="1">
            <a:spLocks noChangeArrowheads="1"/>
          </p:cNvSpPr>
          <p:nvPr/>
        </p:nvSpPr>
        <p:spPr bwMode="auto">
          <a:xfrm>
            <a:off x="898525" y="2022475"/>
            <a:ext cx="190817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hypodermis</a:t>
            </a:r>
          </a:p>
        </p:txBody>
      </p:sp>
      <p:sp>
        <p:nvSpPr>
          <p:cNvPr id="8197" name="Text Box 5"/>
          <p:cNvSpPr txBox="1">
            <a:spLocks noChangeArrowheads="1"/>
          </p:cNvSpPr>
          <p:nvPr/>
        </p:nvSpPr>
        <p:spPr bwMode="auto">
          <a:xfrm>
            <a:off x="914400" y="2590800"/>
            <a:ext cx="326072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loose connective tissue</a:t>
            </a:r>
          </a:p>
        </p:txBody>
      </p:sp>
      <p:sp>
        <p:nvSpPr>
          <p:cNvPr id="8198" name="Text Box 6"/>
          <p:cNvSpPr txBox="1">
            <a:spLocks noChangeArrowheads="1"/>
          </p:cNvSpPr>
          <p:nvPr/>
        </p:nvSpPr>
        <p:spPr bwMode="auto">
          <a:xfrm>
            <a:off x="914400" y="3200400"/>
            <a:ext cx="2154238"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adipose tissue</a:t>
            </a:r>
          </a:p>
        </p:txBody>
      </p:sp>
      <p:sp>
        <p:nvSpPr>
          <p:cNvPr id="8199" name="Text Box 7"/>
          <p:cNvSpPr txBox="1">
            <a:spLocks noChangeArrowheads="1"/>
          </p:cNvSpPr>
          <p:nvPr/>
        </p:nvSpPr>
        <p:spPr bwMode="auto">
          <a:xfrm>
            <a:off x="914400" y="3810000"/>
            <a:ext cx="150177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insulates</a:t>
            </a:r>
          </a:p>
        </p:txBody>
      </p:sp>
      <p:sp>
        <p:nvSpPr>
          <p:cNvPr id="8200" name="Text Box 8"/>
          <p:cNvSpPr txBox="1">
            <a:spLocks noChangeArrowheads="1"/>
          </p:cNvSpPr>
          <p:nvPr/>
        </p:nvSpPr>
        <p:spPr bwMode="auto">
          <a:xfrm>
            <a:off x="914400" y="4419600"/>
            <a:ext cx="2906713"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major blood vessels</a:t>
            </a:r>
          </a:p>
        </p:txBody>
      </p:sp>
      <p:pic>
        <p:nvPicPr>
          <p:cNvPr id="8203" name="Picture 11" descr="06-02a"/>
          <p:cNvPicPr>
            <a:picLocks noChangeAspect="1" noChangeArrowheads="1"/>
          </p:cNvPicPr>
          <p:nvPr/>
        </p:nvPicPr>
        <p:blipFill>
          <a:blip r:embed="rId3" cstate="print"/>
          <a:srcRect/>
          <a:stretch>
            <a:fillRect/>
          </a:stretch>
        </p:blipFill>
        <p:spPr bwMode="auto">
          <a:xfrm>
            <a:off x="4114800" y="2800350"/>
            <a:ext cx="5029200" cy="37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0-#ppt_w/2"/>
                                          </p:val>
                                        </p:tav>
                                        <p:tav tm="100000">
                                          <p:val>
                                            <p:strVal val="#ppt_x"/>
                                          </p:val>
                                        </p:tav>
                                      </p:tavLst>
                                    </p:anim>
                                    <p:anim calcmode="lin" valueType="num">
                                      <p:cBhvr additive="base">
                                        <p:cTn id="14"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0-#ppt_w/2"/>
                                          </p:val>
                                        </p:tav>
                                        <p:tav tm="100000">
                                          <p:val>
                                            <p:strVal val="#ppt_x"/>
                                          </p:val>
                                        </p:tav>
                                      </p:tavLst>
                                    </p:anim>
                                    <p:anim calcmode="lin" valueType="num">
                                      <p:cBhvr additive="base">
                                        <p:cTn id="20"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additive="base">
                                        <p:cTn id="25" dur="500" fill="hold"/>
                                        <p:tgtEl>
                                          <p:spTgt spid="8199"/>
                                        </p:tgtEl>
                                        <p:attrNameLst>
                                          <p:attrName>ppt_x</p:attrName>
                                        </p:attrNameLst>
                                      </p:cBhvr>
                                      <p:tavLst>
                                        <p:tav tm="0">
                                          <p:val>
                                            <p:strVal val="0-#ppt_w/2"/>
                                          </p:val>
                                        </p:tav>
                                        <p:tav tm="100000">
                                          <p:val>
                                            <p:strVal val="#ppt_x"/>
                                          </p:val>
                                        </p:tav>
                                      </p:tavLst>
                                    </p:anim>
                                    <p:anim calcmode="lin" valueType="num">
                                      <p:cBhvr additive="base">
                                        <p:cTn id="26"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0"/>
                                        </p:tgtEl>
                                        <p:attrNameLst>
                                          <p:attrName>style.visibility</p:attrName>
                                        </p:attrNameLst>
                                      </p:cBhvr>
                                      <p:to>
                                        <p:strVal val="visible"/>
                                      </p:to>
                                    </p:set>
                                    <p:anim calcmode="lin" valueType="num">
                                      <p:cBhvr additive="base">
                                        <p:cTn id="31" dur="500" fill="hold"/>
                                        <p:tgtEl>
                                          <p:spTgt spid="8200"/>
                                        </p:tgtEl>
                                        <p:attrNameLst>
                                          <p:attrName>ppt_x</p:attrName>
                                        </p:attrNameLst>
                                      </p:cBhvr>
                                      <p:tavLst>
                                        <p:tav tm="0">
                                          <p:val>
                                            <p:strVal val="0-#ppt_w/2"/>
                                          </p:val>
                                        </p:tav>
                                        <p:tav tm="100000">
                                          <p:val>
                                            <p:strVal val="#ppt_x"/>
                                          </p:val>
                                        </p:tav>
                                      </p:tavLst>
                                    </p:anim>
                                    <p:anim calcmode="lin" valueType="num">
                                      <p:cBhvr additive="base">
                                        <p:cTn id="32"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7" grpId="0" autoUpdateAnimBg="0"/>
      <p:bldP spid="8198" grpId="0" autoUpdateAnimBg="0"/>
      <p:bldP spid="8199" grpId="0" autoUpdateAnimBg="0"/>
      <p:bldP spid="820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cs typeface="Times New Roman" pitchFamily="18" charset="0"/>
              </a:rPr>
              <a:t>6.4  Accessory Organs of the Skin</a:t>
            </a:r>
            <a:r>
              <a:rPr lang="en-US">
                <a:cs typeface="Times New Roman" pitchFamily="18" charset="0"/>
              </a:rPr>
              <a:t> </a:t>
            </a:r>
          </a:p>
        </p:txBody>
      </p:sp>
      <p:sp>
        <p:nvSpPr>
          <p:cNvPr id="13315" name="Rectangle 3"/>
          <p:cNvSpPr>
            <a:spLocks noGrp="1" noChangeArrowheads="1"/>
          </p:cNvSpPr>
          <p:nvPr>
            <p:ph type="body" idx="1"/>
          </p:nvPr>
        </p:nvSpPr>
        <p:spPr/>
        <p:txBody>
          <a:bodyPr/>
          <a:lstStyle/>
          <a:p>
            <a:pPr algn="just">
              <a:lnSpc>
                <a:spcPct val="90000"/>
              </a:lnSpc>
              <a:buFont typeface="Wingdings" pitchFamily="2" charset="2"/>
              <a:buNone/>
            </a:pPr>
            <a:r>
              <a:rPr lang="en-US" sz="2800">
                <a:cs typeface="Times New Roman" pitchFamily="18" charset="0"/>
              </a:rPr>
              <a:t>A. Hair Follicles </a:t>
            </a:r>
          </a:p>
          <a:p>
            <a:pPr algn="just">
              <a:lnSpc>
                <a:spcPct val="90000"/>
              </a:lnSpc>
              <a:buFont typeface="Wingdings" pitchFamily="2" charset="2"/>
              <a:buNone/>
            </a:pPr>
            <a:r>
              <a:rPr lang="en-US" sz="2800">
                <a:cs typeface="Times New Roman" pitchFamily="18" charset="0"/>
              </a:rPr>
              <a:t>	1. Hair can be found in nearly all regions of the skin.</a:t>
            </a:r>
            <a:endParaRPr lang="en-US" sz="2800">
              <a:latin typeface="Courier New" pitchFamily="49" charset="0"/>
              <a:cs typeface="Courier New" pitchFamily="49" charset="0"/>
            </a:endParaRPr>
          </a:p>
          <a:p>
            <a:pPr algn="just">
              <a:lnSpc>
                <a:spcPct val="90000"/>
              </a:lnSpc>
              <a:buFont typeface="Wingdings" pitchFamily="2" charset="2"/>
              <a:buNone/>
            </a:pPr>
            <a:r>
              <a:rPr lang="en-US" sz="2800">
                <a:cs typeface="Times New Roman" pitchFamily="18" charset="0"/>
              </a:rPr>
              <a:t>	2. Individual hairs develop from cells at the base of the hair follicle, an invagination of the lower epidermis that dips down into the dermis.</a:t>
            </a:r>
            <a:endParaRPr lang="en-US" sz="2800">
              <a:latin typeface="Courier New" pitchFamily="49" charset="0"/>
              <a:cs typeface="Courier New" pitchFamily="49" charset="0"/>
            </a:endParaRPr>
          </a:p>
          <a:p>
            <a:pPr algn="just">
              <a:lnSpc>
                <a:spcPct val="90000"/>
              </a:lnSpc>
              <a:buFont typeface="Wingdings" pitchFamily="2" charset="2"/>
              <a:buNone/>
            </a:pPr>
            <a:r>
              <a:rPr lang="en-US" sz="2800">
                <a:cs typeface="Times New Roman" pitchFamily="18" charset="0"/>
              </a:rPr>
              <a:t>	3. As new cells are formed, old cells are pushed outward and become keratinized, forming the hair shaft.</a:t>
            </a:r>
            <a:endParaRPr lang="en-US" sz="2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06_04a"/>
          <p:cNvPicPr>
            <a:picLocks noChangeAspect="1" noChangeArrowheads="1"/>
          </p:cNvPicPr>
          <p:nvPr/>
        </p:nvPicPr>
        <p:blipFill>
          <a:blip r:embed="rId3" cstate="print"/>
          <a:srcRect/>
          <a:stretch>
            <a:fillRect/>
          </a:stretch>
        </p:blipFill>
        <p:spPr bwMode="auto">
          <a:xfrm>
            <a:off x="457200" y="438150"/>
            <a:ext cx="8255000" cy="61912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6-02b"/>
          <p:cNvPicPr>
            <a:picLocks noChangeAspect="1" noChangeArrowheads="1"/>
          </p:cNvPicPr>
          <p:nvPr/>
        </p:nvPicPr>
        <p:blipFill>
          <a:blip r:embed="rId3" cstate="print"/>
          <a:srcRect/>
          <a:stretch>
            <a:fillRect/>
          </a:stretch>
        </p:blipFill>
        <p:spPr bwMode="auto">
          <a:xfrm>
            <a:off x="1588" y="1588"/>
            <a:ext cx="9139237" cy="685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06-06"/>
          <p:cNvPicPr>
            <a:picLocks noChangeAspect="1" noChangeArrowheads="1"/>
          </p:cNvPicPr>
          <p:nvPr/>
        </p:nvPicPr>
        <p:blipFill>
          <a:blip r:embed="rId3" cstate="print"/>
          <a:srcRect/>
          <a:stretch>
            <a:fillRect/>
          </a:stretch>
        </p:blipFill>
        <p:spPr bwMode="auto">
          <a:xfrm>
            <a:off x="173038" y="149225"/>
            <a:ext cx="8826500" cy="661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6-05b"/>
          <p:cNvPicPr>
            <a:picLocks noChangeAspect="1" noChangeArrowheads="1"/>
          </p:cNvPicPr>
          <p:nvPr/>
        </p:nvPicPr>
        <p:blipFill>
          <a:blip r:embed="rId3" cstate="print"/>
          <a:srcRect/>
          <a:stretch>
            <a:fillRect/>
          </a:stretch>
        </p:blipFill>
        <p:spPr bwMode="auto">
          <a:xfrm>
            <a:off x="1588" y="1588"/>
            <a:ext cx="9139237" cy="685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Physiology </a:t>
            </a:r>
          </a:p>
        </p:txBody>
      </p:sp>
      <p:sp>
        <p:nvSpPr>
          <p:cNvPr id="113667" name="Rectangle 3"/>
          <p:cNvSpPr>
            <a:spLocks noGrp="1" noChangeArrowheads="1"/>
          </p:cNvSpPr>
          <p:nvPr>
            <p:ph type="body" idx="1"/>
          </p:nvPr>
        </p:nvSpPr>
        <p:spPr/>
        <p:txBody>
          <a:bodyPr/>
          <a:lstStyle/>
          <a:p>
            <a:r>
              <a:rPr lang="en-US" sz="2800"/>
              <a:t>Regulation of body temperature</a:t>
            </a:r>
          </a:p>
          <a:p>
            <a:r>
              <a:rPr lang="en-US" sz="2800"/>
              <a:t>Protection</a:t>
            </a:r>
          </a:p>
          <a:p>
            <a:r>
              <a:rPr lang="en-US" sz="2800"/>
              <a:t>Sensation</a:t>
            </a:r>
          </a:p>
          <a:p>
            <a:r>
              <a:rPr lang="en-US" sz="2800"/>
              <a:t>Excretion</a:t>
            </a:r>
          </a:p>
          <a:p>
            <a:r>
              <a:rPr lang="en-US" sz="2800"/>
              <a:t>Immunity</a:t>
            </a:r>
          </a:p>
          <a:p>
            <a:r>
              <a:rPr lang="en-US" sz="2800"/>
              <a:t>Blood reservoir</a:t>
            </a:r>
          </a:p>
          <a:p>
            <a:r>
              <a:rPr lang="en-US" sz="2800"/>
              <a:t>Synthesis of Vitamin D- most active form of vitamin D calcitriol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Accessory Organs cont.</a:t>
            </a:r>
          </a:p>
        </p:txBody>
      </p:sp>
      <p:sp>
        <p:nvSpPr>
          <p:cNvPr id="23555" name="Rectangle 3"/>
          <p:cNvSpPr>
            <a:spLocks noGrp="1" noChangeArrowheads="1"/>
          </p:cNvSpPr>
          <p:nvPr>
            <p:ph type="body" idx="1"/>
          </p:nvPr>
        </p:nvSpPr>
        <p:spPr/>
        <p:txBody>
          <a:bodyPr/>
          <a:lstStyle/>
          <a:p>
            <a:pPr algn="just">
              <a:buFont typeface="Wingdings" pitchFamily="2" charset="2"/>
              <a:buNone/>
            </a:pPr>
            <a:r>
              <a:rPr lang="en-US" sz="3000" dirty="0">
                <a:cs typeface="Times New Roman" pitchFamily="18" charset="0"/>
              </a:rPr>
              <a:t>4. A bundle of smooth muscle cells, called the </a:t>
            </a:r>
            <a:r>
              <a:rPr lang="en-US" sz="3000" dirty="0" err="1">
                <a:cs typeface="Times New Roman" pitchFamily="18" charset="0"/>
              </a:rPr>
              <a:t>arrector</a:t>
            </a:r>
            <a:r>
              <a:rPr lang="en-US" sz="3000" dirty="0">
                <a:cs typeface="Times New Roman" pitchFamily="18" charset="0"/>
              </a:rPr>
              <a:t> </a:t>
            </a:r>
            <a:r>
              <a:rPr lang="en-US" sz="3000" dirty="0" err="1">
                <a:cs typeface="Times New Roman" pitchFamily="18" charset="0"/>
              </a:rPr>
              <a:t>pili</a:t>
            </a:r>
            <a:r>
              <a:rPr lang="en-US" sz="3000" dirty="0">
                <a:cs typeface="Times New Roman" pitchFamily="18" charset="0"/>
              </a:rPr>
              <a:t> muscle, is attached to each hair follicle.</a:t>
            </a:r>
            <a:endParaRPr lang="en-US" sz="3000" dirty="0">
              <a:latin typeface="Courier New" pitchFamily="49" charset="0"/>
              <a:cs typeface="Courier New" pitchFamily="49" charset="0"/>
            </a:endParaRPr>
          </a:p>
          <a:p>
            <a:pPr algn="just">
              <a:buFont typeface="Wingdings" pitchFamily="2" charset="2"/>
              <a:buNone/>
            </a:pPr>
            <a:r>
              <a:rPr lang="en-US" sz="3000" dirty="0">
                <a:cs typeface="Times New Roman" pitchFamily="18" charset="0"/>
              </a:rPr>
              <a:t>5. Hair color is determined by genetics; melanin from </a:t>
            </a:r>
            <a:r>
              <a:rPr lang="en-US" sz="3000" dirty="0" err="1">
                <a:cs typeface="Times New Roman" pitchFamily="18" charset="0"/>
              </a:rPr>
              <a:t>melanocytes</a:t>
            </a:r>
            <a:r>
              <a:rPr lang="en-US" sz="3000" dirty="0">
                <a:cs typeface="Times New Roman" pitchFamily="18" charset="0"/>
              </a:rPr>
              <a:t> is 	responsible for most hair colors, but red hair also contains the pigment </a:t>
            </a:r>
            <a:r>
              <a:rPr lang="en-US" sz="3000" dirty="0" err="1">
                <a:cs typeface="Times New Roman" pitchFamily="18" charset="0"/>
              </a:rPr>
              <a:t>trichosiderin</a:t>
            </a:r>
            <a:r>
              <a:rPr lang="en-US" sz="3000" dirty="0">
                <a:cs typeface="Times New Roman" pitchFamily="18"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381000"/>
          </a:xfrm>
        </p:spPr>
        <p:txBody>
          <a:bodyPr/>
          <a:lstStyle/>
          <a:p>
            <a:r>
              <a:rPr lang="en-US" sz="2400">
                <a:latin typeface="Times New Roman" pitchFamily="18" charset="0"/>
                <a:cs typeface="Times New Roman" pitchFamily="18" charset="0"/>
              </a:rPr>
              <a:t>Sebaceous Glands</a:t>
            </a:r>
          </a:p>
        </p:txBody>
      </p:sp>
      <p:sp>
        <p:nvSpPr>
          <p:cNvPr id="15363" name="Rectangle 3"/>
          <p:cNvSpPr>
            <a:spLocks noGrp="1" noChangeArrowheads="1"/>
          </p:cNvSpPr>
          <p:nvPr>
            <p:ph type="body" idx="1"/>
          </p:nvPr>
        </p:nvSpPr>
        <p:spPr>
          <a:xfrm>
            <a:off x="685800" y="1295400"/>
            <a:ext cx="7772400" cy="4800600"/>
          </a:xfrm>
        </p:spPr>
        <p:txBody>
          <a:bodyPr/>
          <a:lstStyle/>
          <a:p>
            <a:pPr lvl="1">
              <a:lnSpc>
                <a:spcPct val="150000"/>
              </a:lnSpc>
              <a:buFontTx/>
              <a:buNone/>
            </a:pPr>
            <a:r>
              <a:rPr lang="en-US">
                <a:cs typeface="Times New Roman" pitchFamily="18" charset="0"/>
              </a:rPr>
              <a:t>1. Sebaceous glands (holocrine glands) are   associated with hair follicles and secrete sebum that waterproofs and moisturizes the hair shafts. </a:t>
            </a:r>
            <a:endParaRPr lang="en-US">
              <a:cs typeface="Courier New" pitchFamily="49" charset="0"/>
            </a:endParaRPr>
          </a:p>
          <a:p>
            <a:pPr>
              <a:lnSpc>
                <a:spcPct val="150000"/>
              </a:lnSpc>
            </a:pPr>
            <a:r>
              <a:rPr lang="en-US" sz="2800"/>
              <a:t>Responsible for acne and can become overactive in response to hormonal changes. </a:t>
            </a:r>
          </a:p>
          <a:p>
            <a:pPr>
              <a:lnSpc>
                <a:spcPct val="150000"/>
              </a:lnSpc>
            </a:pPr>
            <a:r>
              <a:rPr lang="en-US" sz="2800"/>
              <a:t>Can result in blackheads; if pus-forming bacteria are present, pimples develop in the follicles.</a:t>
            </a:r>
          </a:p>
          <a:p>
            <a:pPr>
              <a:lnSpc>
                <a:spcPct val="150000"/>
              </a:lnSpc>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p:cNvPicPr>
            <a:picLocks noChangeAspect="1" noChangeArrowheads="1"/>
          </p:cNvPicPr>
          <p:nvPr/>
        </p:nvPicPr>
        <p:blipFill>
          <a:blip r:embed="rId2" cstate="print"/>
          <a:srcRect/>
          <a:stretch>
            <a:fillRect/>
          </a:stretch>
        </p:blipFill>
        <p:spPr bwMode="auto">
          <a:xfrm>
            <a:off x="0" y="1828800"/>
            <a:ext cx="8991600" cy="4349750"/>
          </a:xfrm>
          <a:prstGeom prst="rect">
            <a:avLst/>
          </a:prstGeom>
          <a:noFill/>
        </p:spPr>
      </p:pic>
      <p:sp>
        <p:nvSpPr>
          <p:cNvPr id="119813" name="Rectangle 5"/>
          <p:cNvSpPr>
            <a:spLocks noGrp="1" noChangeArrowheads="1"/>
          </p:cNvSpPr>
          <p:nvPr>
            <p:ph type="title"/>
          </p:nvPr>
        </p:nvSpPr>
        <p:spPr>
          <a:xfrm>
            <a:off x="685800" y="609600"/>
            <a:ext cx="7772400" cy="762000"/>
          </a:xfrm>
        </p:spPr>
        <p:txBody>
          <a:bodyPr/>
          <a:lstStyle/>
          <a:p>
            <a:r>
              <a:rPr lang="en-US" sz="4000"/>
              <a:t>Glandular Epithelium Exocrine Glands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457200"/>
          </a:xfrm>
        </p:spPr>
        <p:txBody>
          <a:bodyPr/>
          <a:lstStyle/>
          <a:p>
            <a:r>
              <a:rPr lang="en-US" sz="2400">
                <a:cs typeface="Times New Roman" pitchFamily="18" charset="0"/>
              </a:rPr>
              <a:t>Sebaceous Glands (Figs. 6.6)</a:t>
            </a:r>
            <a:r>
              <a:rPr lang="en-US">
                <a:latin typeface="Courier New" pitchFamily="49" charset="0"/>
                <a:cs typeface="Courier New" pitchFamily="49" charset="0"/>
              </a:rPr>
              <a:t/>
            </a:r>
            <a:br>
              <a:rPr lang="en-US">
                <a:latin typeface="Courier New" pitchFamily="49" charset="0"/>
                <a:cs typeface="Courier New" pitchFamily="49" charset="0"/>
              </a:rPr>
            </a:br>
            <a:endParaRPr lang="en-US">
              <a:latin typeface="Courier New" pitchFamily="49" charset="0"/>
              <a:cs typeface="Courier New" pitchFamily="49" charset="0"/>
            </a:endParaRPr>
          </a:p>
        </p:txBody>
      </p:sp>
      <p:pic>
        <p:nvPicPr>
          <p:cNvPr id="14340" name="Picture 4" descr="06_07"/>
          <p:cNvPicPr>
            <a:picLocks noGrp="1" noChangeAspect="1" noChangeArrowheads="1"/>
          </p:cNvPicPr>
          <p:nvPr>
            <p:ph type="body" idx="1"/>
          </p:nvPr>
        </p:nvPicPr>
        <p:blipFill>
          <a:blip r:embed="rId3" cstate="print"/>
          <a:srcRect/>
          <a:stretch>
            <a:fillRect/>
          </a:stretch>
        </p:blipFill>
        <p:spPr>
          <a:xfrm>
            <a:off x="1700213" y="762000"/>
            <a:ext cx="5343525" cy="609600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cs typeface="Times New Roman" pitchFamily="18" charset="0"/>
              </a:rPr>
              <a:t>Nails</a:t>
            </a:r>
          </a:p>
        </p:txBody>
      </p:sp>
      <p:sp>
        <p:nvSpPr>
          <p:cNvPr id="17411" name="Rectangle 3"/>
          <p:cNvSpPr>
            <a:spLocks noGrp="1" noChangeArrowheads="1"/>
          </p:cNvSpPr>
          <p:nvPr>
            <p:ph type="body" idx="1"/>
          </p:nvPr>
        </p:nvSpPr>
        <p:spPr/>
        <p:txBody>
          <a:bodyPr/>
          <a:lstStyle/>
          <a:p>
            <a:pPr>
              <a:lnSpc>
                <a:spcPct val="90000"/>
              </a:lnSpc>
              <a:buFont typeface="Wingdings" pitchFamily="2" charset="2"/>
              <a:buNone/>
            </a:pPr>
            <a:r>
              <a:rPr lang="en-US" dirty="0">
                <a:cs typeface="Times New Roman" pitchFamily="18" charset="0"/>
              </a:rPr>
              <a:t>1. Nails are protective coverings over the ends of fingers and toes.</a:t>
            </a:r>
            <a:endParaRPr lang="en-US" dirty="0">
              <a:latin typeface="Courier New" pitchFamily="49" charset="0"/>
              <a:cs typeface="Courier New" pitchFamily="49" charset="0"/>
            </a:endParaRPr>
          </a:p>
          <a:p>
            <a:pPr>
              <a:lnSpc>
                <a:spcPct val="90000"/>
              </a:lnSpc>
              <a:buFont typeface="Wingdings" pitchFamily="2" charset="2"/>
              <a:buNone/>
            </a:pPr>
            <a:r>
              <a:rPr lang="en-US" dirty="0">
                <a:cs typeface="Times New Roman" pitchFamily="18" charset="0"/>
              </a:rPr>
              <a:t>2. Nails consist of stratified </a:t>
            </a:r>
            <a:r>
              <a:rPr lang="en-US" dirty="0" err="1">
                <a:cs typeface="Times New Roman" pitchFamily="18" charset="0"/>
              </a:rPr>
              <a:t>squamous</a:t>
            </a:r>
            <a:r>
              <a:rPr lang="en-US" dirty="0">
                <a:cs typeface="Times New Roman" pitchFamily="18" charset="0"/>
              </a:rPr>
              <a:t> epithelial cells overlying the nail bed, with the </a:t>
            </a:r>
            <a:r>
              <a:rPr lang="en-US" dirty="0" err="1">
                <a:cs typeface="Times New Roman" pitchFamily="18" charset="0"/>
              </a:rPr>
              <a:t>lunula</a:t>
            </a:r>
            <a:r>
              <a:rPr lang="en-US" dirty="0">
                <a:cs typeface="Times New Roman" pitchFamily="18" charset="0"/>
              </a:rPr>
              <a:t> as the most actively growing region of the nail root.</a:t>
            </a:r>
            <a:endParaRPr lang="en-US" dirty="0">
              <a:latin typeface="Courier New" pitchFamily="49" charset="0"/>
              <a:cs typeface="Courier New" pitchFamily="49" charset="0"/>
            </a:endParaRPr>
          </a:p>
          <a:p>
            <a:pPr>
              <a:lnSpc>
                <a:spcPct val="90000"/>
              </a:lnSpc>
              <a:buFont typeface="Wingdings" pitchFamily="2" charset="2"/>
              <a:buNone/>
            </a:pPr>
            <a:r>
              <a:rPr lang="en-US" dirty="0">
                <a:cs typeface="Times New Roman" pitchFamily="18" charset="0"/>
              </a:rPr>
              <a:t>3. As new cells are produced, older ones are pushed outward and become keratinized.</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cs typeface="Times New Roman" pitchFamily="18" charset="0"/>
              </a:rPr>
              <a:t>Nails (Fig. 6.7)</a:t>
            </a:r>
            <a:r>
              <a:rPr lang="en-US">
                <a:latin typeface="Courier New" pitchFamily="49" charset="0"/>
                <a:cs typeface="Courier New" pitchFamily="49" charset="0"/>
              </a:rPr>
              <a:t/>
            </a:r>
            <a:br>
              <a:rPr lang="en-US">
                <a:latin typeface="Courier New" pitchFamily="49" charset="0"/>
                <a:cs typeface="Courier New" pitchFamily="49" charset="0"/>
              </a:rPr>
            </a:br>
            <a:endParaRPr lang="en-US">
              <a:latin typeface="Courier New" pitchFamily="49" charset="0"/>
              <a:cs typeface="Courier New" pitchFamily="49" charset="0"/>
            </a:endParaRPr>
          </a:p>
        </p:txBody>
      </p:sp>
      <p:pic>
        <p:nvPicPr>
          <p:cNvPr id="16388" name="Picture 4" descr="06_04"/>
          <p:cNvPicPr>
            <a:picLocks noGrp="1" noChangeAspect="1" noChangeArrowheads="1"/>
          </p:cNvPicPr>
          <p:nvPr>
            <p:ph type="body" idx="1"/>
          </p:nvPr>
        </p:nvPicPr>
        <p:blipFill>
          <a:blip r:embed="rId3" cstate="print"/>
          <a:srcRect/>
          <a:stretch>
            <a:fillRect/>
          </a:stretch>
        </p:blipFill>
        <p:spPr>
          <a:xfrm>
            <a:off x="1600200" y="1182688"/>
            <a:ext cx="5791200" cy="5565775"/>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Sweat or Sudoriferous Glands</a:t>
            </a:r>
          </a:p>
        </p:txBody>
      </p:sp>
      <p:sp>
        <p:nvSpPr>
          <p:cNvPr id="12292" name="Text Box 4"/>
          <p:cNvSpPr txBox="1">
            <a:spLocks noChangeArrowheads="1"/>
          </p:cNvSpPr>
          <p:nvPr/>
        </p:nvSpPr>
        <p:spPr bwMode="auto">
          <a:xfrm>
            <a:off x="1066800" y="1600200"/>
            <a:ext cx="2806700"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widespread in skin</a:t>
            </a:r>
          </a:p>
        </p:txBody>
      </p:sp>
      <p:sp>
        <p:nvSpPr>
          <p:cNvPr id="12293" name="Text Box 5"/>
          <p:cNvSpPr txBox="1">
            <a:spLocks noChangeArrowheads="1"/>
          </p:cNvSpPr>
          <p:nvPr/>
        </p:nvSpPr>
        <p:spPr bwMode="auto">
          <a:xfrm>
            <a:off x="990600" y="2057400"/>
            <a:ext cx="4200525" cy="457200"/>
          </a:xfrm>
          <a:prstGeom prst="rect">
            <a:avLst/>
          </a:prstGeom>
          <a:noFill/>
          <a:ln w="9525">
            <a:noFill/>
            <a:miter lim="800000"/>
            <a:headEnd/>
            <a:tailEnd/>
          </a:ln>
          <a:effectLst/>
        </p:spPr>
        <p:txBody>
          <a:bodyPr wrap="none">
            <a:spAutoFit/>
          </a:bodyPr>
          <a:lstStyle/>
          <a:p>
            <a:pPr eaLnBrk="1" hangingPunct="1">
              <a:buFontTx/>
              <a:buChar char="•"/>
            </a:pPr>
            <a:r>
              <a:rPr lang="en-US" sz="2400" b="1">
                <a:latin typeface="Times New Roman" pitchFamily="18" charset="0"/>
              </a:rPr>
              <a:t> deeper dermis or hypodermis</a:t>
            </a:r>
          </a:p>
        </p:txBody>
      </p:sp>
      <p:sp>
        <p:nvSpPr>
          <p:cNvPr id="12294" name="Text Box 6"/>
          <p:cNvSpPr txBox="1">
            <a:spLocks noChangeArrowheads="1"/>
          </p:cNvSpPr>
          <p:nvPr/>
        </p:nvSpPr>
        <p:spPr bwMode="auto">
          <a:xfrm>
            <a:off x="990600" y="2667000"/>
            <a:ext cx="3962400" cy="1371600"/>
          </a:xfrm>
          <a:prstGeom prst="rect">
            <a:avLst/>
          </a:prstGeom>
          <a:noFill/>
          <a:ln w="9525">
            <a:noFill/>
            <a:miter lim="800000"/>
            <a:headEnd/>
            <a:tailEnd/>
          </a:ln>
          <a:effectLst/>
        </p:spPr>
        <p:txBody>
          <a:bodyPr>
            <a:spAutoFit/>
          </a:bodyPr>
          <a:lstStyle/>
          <a:p>
            <a:pPr eaLnBrk="1" hangingPunct="1">
              <a:buFontTx/>
              <a:buChar char="•"/>
            </a:pPr>
            <a:r>
              <a:rPr lang="en-US" sz="2400" b="1">
                <a:latin typeface="Times New Roman" pitchFamily="18" charset="0"/>
              </a:rPr>
              <a:t> </a:t>
            </a:r>
            <a:r>
              <a:rPr lang="en-US" sz="2000" b="1">
                <a:latin typeface="Times New Roman" pitchFamily="18" charset="0"/>
              </a:rPr>
              <a:t>eccrine glands – types of merocrine gland that secrete fluid (sweat) product released through the cell membrane</a:t>
            </a:r>
          </a:p>
        </p:txBody>
      </p:sp>
      <p:sp>
        <p:nvSpPr>
          <p:cNvPr id="12296" name="Text Box 8"/>
          <p:cNvSpPr txBox="1">
            <a:spLocks noChangeArrowheads="1"/>
          </p:cNvSpPr>
          <p:nvPr/>
        </p:nvSpPr>
        <p:spPr bwMode="auto">
          <a:xfrm>
            <a:off x="990600" y="4114800"/>
            <a:ext cx="3810000" cy="1981200"/>
          </a:xfrm>
          <a:prstGeom prst="rect">
            <a:avLst/>
          </a:prstGeom>
          <a:noFill/>
          <a:ln w="9525">
            <a:noFill/>
            <a:miter lim="800000"/>
            <a:headEnd/>
            <a:tailEnd/>
          </a:ln>
          <a:effectLst/>
        </p:spPr>
        <p:txBody>
          <a:bodyPr>
            <a:spAutoFit/>
          </a:bodyPr>
          <a:lstStyle/>
          <a:p>
            <a:pPr eaLnBrk="1" hangingPunct="1">
              <a:buFontTx/>
              <a:buChar char="•"/>
            </a:pPr>
            <a:r>
              <a:rPr lang="en-US" sz="2400" b="1">
                <a:latin typeface="Times New Roman" pitchFamily="18" charset="0"/>
              </a:rPr>
              <a:t> </a:t>
            </a:r>
            <a:r>
              <a:rPr lang="en-US" sz="2000" b="1">
                <a:latin typeface="Times New Roman" pitchFamily="18" charset="0"/>
              </a:rPr>
              <a:t>aprocrine sweat, ceruminous (wax), &amp; mammary (milk) glands – types of aporocrine glands that secrete cellular product and portion of the free ends of cells</a:t>
            </a:r>
          </a:p>
        </p:txBody>
      </p:sp>
      <p:pic>
        <p:nvPicPr>
          <p:cNvPr id="12300" name="Picture 12" descr="06-09"/>
          <p:cNvPicPr>
            <a:picLocks noChangeAspect="1" noChangeArrowheads="1"/>
          </p:cNvPicPr>
          <p:nvPr/>
        </p:nvPicPr>
        <p:blipFill>
          <a:blip r:embed="rId3" cstate="print"/>
          <a:srcRect/>
          <a:stretch>
            <a:fillRect/>
          </a:stretch>
        </p:blipFill>
        <p:spPr bwMode="auto">
          <a:xfrm>
            <a:off x="5080000" y="2647950"/>
            <a:ext cx="3987800"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additive="base">
                                        <p:cTn id="25" dur="500" fill="hold"/>
                                        <p:tgtEl>
                                          <p:spTgt spid="12296"/>
                                        </p:tgtEl>
                                        <p:attrNameLst>
                                          <p:attrName>ppt_x</p:attrName>
                                        </p:attrNameLst>
                                      </p:cBhvr>
                                      <p:tavLst>
                                        <p:tav tm="0">
                                          <p:val>
                                            <p:strVal val="0-#ppt_w/2"/>
                                          </p:val>
                                        </p:tav>
                                        <p:tav tm="100000">
                                          <p:val>
                                            <p:strVal val="#ppt_x"/>
                                          </p:val>
                                        </p:tav>
                                      </p:tavLst>
                                    </p:anim>
                                    <p:anim calcmode="lin" valueType="num">
                                      <p:cBhvr additive="base">
                                        <p:cTn id="26"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cs typeface="Times New Roman" pitchFamily="18" charset="0"/>
              </a:rPr>
              <a:t>Sweat Glands</a:t>
            </a:r>
          </a:p>
        </p:txBody>
      </p:sp>
      <p:sp>
        <p:nvSpPr>
          <p:cNvPr id="18435" name="Rectangle 3"/>
          <p:cNvSpPr>
            <a:spLocks noGrp="1" noChangeArrowheads="1"/>
          </p:cNvSpPr>
          <p:nvPr>
            <p:ph type="body" idx="1"/>
          </p:nvPr>
        </p:nvSpPr>
        <p:spPr>
          <a:xfrm>
            <a:off x="685800" y="1981200"/>
            <a:ext cx="8001000" cy="4114800"/>
          </a:xfrm>
        </p:spPr>
        <p:txBody>
          <a:bodyPr/>
          <a:lstStyle/>
          <a:p>
            <a:pPr>
              <a:lnSpc>
                <a:spcPct val="90000"/>
              </a:lnSpc>
              <a:buFont typeface="Wingdings" pitchFamily="2" charset="2"/>
              <a:buNone/>
            </a:pPr>
            <a:r>
              <a:rPr lang="en-US">
                <a:cs typeface="Times New Roman" pitchFamily="18" charset="0"/>
              </a:rPr>
              <a:t>1.	Sweat glands (sudoriferous glands) are either eccrine, which respond to body temperature,or apocrine, which respond to body temperature, stress, and sexual arousal.</a:t>
            </a:r>
            <a:endParaRPr lang="en-US">
              <a:latin typeface="Courier New" pitchFamily="49" charset="0"/>
              <a:cs typeface="Courier New" pitchFamily="49" charset="0"/>
            </a:endParaRPr>
          </a:p>
          <a:p>
            <a:pPr>
              <a:lnSpc>
                <a:spcPct val="90000"/>
              </a:lnSpc>
              <a:buFont typeface="Wingdings" pitchFamily="2" charset="2"/>
              <a:buNone/>
            </a:pPr>
            <a:r>
              <a:rPr lang="en-US">
                <a:cs typeface="Times New Roman" pitchFamily="18" charset="0"/>
              </a:rPr>
              <a:t>2. Modified sweat glands, called eruminous    glands, secrete wax in the ear canal.</a:t>
            </a:r>
            <a:endParaRPr lang="en-US">
              <a:latin typeface="Courier New" pitchFamily="49" charset="0"/>
              <a:cs typeface="Courier New" pitchFamily="49" charset="0"/>
            </a:endParaRPr>
          </a:p>
          <a:p>
            <a:pPr>
              <a:lnSpc>
                <a:spcPct val="90000"/>
              </a:lnSpc>
              <a:buFont typeface="Wingdings" pitchFamily="2" charset="2"/>
              <a:buNone/>
            </a:pPr>
            <a:r>
              <a:rPr lang="en-US">
                <a:cs typeface="Times New Roman" pitchFamily="18" charset="0"/>
              </a:rPr>
              <a:t>3. Mammary glands, another modified type of  sweat glands, secrete milk.</a:t>
            </a:r>
            <a:endParaRPr lang="en-US">
              <a:latin typeface="Courier New" pitchFamily="49" charset="0"/>
              <a:cs typeface="Courier New" pitchFamily="49" charset="0"/>
            </a:endParaRPr>
          </a:p>
          <a:p>
            <a:pPr>
              <a:lnSpc>
                <a:spcPct val="9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cs typeface="Times New Roman" pitchFamily="18" charset="0"/>
              </a:rPr>
              <a:t>6.5  Regulation of Body Temperature</a:t>
            </a:r>
            <a:r>
              <a:rPr lang="en-US">
                <a:cs typeface="Times New Roman" pitchFamily="18" charset="0"/>
              </a:rPr>
              <a:t> </a:t>
            </a:r>
          </a:p>
        </p:txBody>
      </p:sp>
      <p:sp>
        <p:nvSpPr>
          <p:cNvPr id="20483" name="Rectangle 3"/>
          <p:cNvSpPr>
            <a:spLocks noGrp="1" noChangeArrowheads="1"/>
          </p:cNvSpPr>
          <p:nvPr>
            <p:ph type="body" idx="1"/>
          </p:nvPr>
        </p:nvSpPr>
        <p:spPr/>
        <p:txBody>
          <a:bodyPr/>
          <a:lstStyle/>
          <a:p>
            <a:pPr algn="just">
              <a:buFont typeface="Wingdings" pitchFamily="2" charset="2"/>
              <a:buNone/>
            </a:pPr>
            <a:r>
              <a:rPr lang="en-US" sz="3000" dirty="0">
                <a:cs typeface="Times New Roman" pitchFamily="18" charset="0"/>
              </a:rPr>
              <a:t>A. Proper temperature regulation is vital to maintaining metabolic reactions.</a:t>
            </a:r>
            <a:endParaRPr lang="en-US" sz="3000" dirty="0">
              <a:latin typeface="Courier New" pitchFamily="49" charset="0"/>
              <a:cs typeface="Courier New" pitchFamily="49" charset="0"/>
            </a:endParaRPr>
          </a:p>
          <a:p>
            <a:pPr algn="just">
              <a:buFont typeface="Wingdings" pitchFamily="2" charset="2"/>
              <a:buNone/>
            </a:pPr>
            <a:r>
              <a:rPr lang="en-US" sz="3000" dirty="0">
                <a:cs typeface="Times New Roman" pitchFamily="18" charset="0"/>
              </a:rPr>
              <a:t>B. The skin plays a major role in temperature regulation.</a:t>
            </a:r>
            <a:endParaRPr lang="en-US" sz="3000" dirty="0">
              <a:latin typeface="Courier New" pitchFamily="49" charset="0"/>
              <a:cs typeface="Courier New" pitchFamily="49" charset="0"/>
            </a:endParaRPr>
          </a:p>
          <a:p>
            <a:pPr algn="just">
              <a:buFont typeface="Wingdings" pitchFamily="2" charset="2"/>
              <a:buNone/>
            </a:pPr>
            <a:r>
              <a:rPr lang="en-US" sz="3000" dirty="0">
                <a:cs typeface="Times New Roman" pitchFamily="18" charset="0"/>
              </a:rPr>
              <a:t>C. Active cells, such as those of the heart and skeletal muscle, produce heat.</a:t>
            </a:r>
            <a:endParaRPr lang="en-US" sz="3000" dirty="0">
              <a:latin typeface="Courier New" pitchFamily="49" charset="0"/>
              <a:cs typeface="Courier New" pitchFamily="49" charset="0"/>
            </a:endParaRPr>
          </a:p>
          <a:p>
            <a:endParaRPr lang="en-US" sz="3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a:lstStyle/>
          <a:p>
            <a:endParaRPr lang="en-US"/>
          </a:p>
        </p:txBody>
      </p:sp>
      <p:pic>
        <p:nvPicPr>
          <p:cNvPr id="29700" name="Picture 4" descr="06-11"/>
          <p:cNvPicPr>
            <a:picLocks noGrp="1" noChangeAspect="1" noChangeArrowheads="1"/>
          </p:cNvPicPr>
          <p:nvPr>
            <p:ph idx="1"/>
          </p:nvPr>
        </p:nvPicPr>
        <p:blipFill>
          <a:blip r:embed="rId3" cstate="print"/>
          <a:srcRect/>
          <a:stretch>
            <a:fillRect/>
          </a:stretch>
        </p:blipFill>
        <p:spPr>
          <a:xfrm>
            <a:off x="0" y="0"/>
            <a:ext cx="9144000" cy="6858000"/>
          </a:xfrm>
          <a:noFill/>
          <a:ln/>
        </p:spPr>
      </p:pic>
      <p:sp>
        <p:nvSpPr>
          <p:cNvPr id="4" name="TextBox 3"/>
          <p:cNvSpPr txBox="1"/>
          <p:nvPr/>
        </p:nvSpPr>
        <p:spPr>
          <a:xfrm>
            <a:off x="0" y="2133600"/>
            <a:ext cx="2057400" cy="830997"/>
          </a:xfrm>
          <a:prstGeom prst="rect">
            <a:avLst/>
          </a:prstGeom>
          <a:noFill/>
        </p:spPr>
        <p:txBody>
          <a:bodyPr wrap="square" rtlCol="0">
            <a:spAutoFit/>
          </a:bodyPr>
          <a:lstStyle/>
          <a:p>
            <a:r>
              <a:rPr lang="en-US" dirty="0" smtClean="0">
                <a:solidFill>
                  <a:schemeClr val="bg2"/>
                </a:solidFill>
              </a:rPr>
              <a:t>Negative Feed-back </a:t>
            </a:r>
            <a:endParaRPr lang="en-US"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dirty="0">
                <a:effectLst>
                  <a:outerShdw blurRad="38100" dist="38100" dir="2700000" algn="tl">
                    <a:srgbClr val="000000"/>
                  </a:outerShdw>
                </a:effectLst>
              </a:rPr>
              <a:t>Layers of Skin</a:t>
            </a:r>
          </a:p>
        </p:txBody>
      </p:sp>
      <p:sp>
        <p:nvSpPr>
          <p:cNvPr id="4099" name="Text Box 3"/>
          <p:cNvSpPr txBox="1">
            <a:spLocks noChangeArrowheads="1"/>
          </p:cNvSpPr>
          <p:nvPr/>
        </p:nvSpPr>
        <p:spPr bwMode="auto">
          <a:xfrm>
            <a:off x="2270125" y="2251075"/>
            <a:ext cx="184150" cy="457200"/>
          </a:xfrm>
          <a:prstGeom prst="rect">
            <a:avLst/>
          </a:prstGeom>
          <a:noFill/>
          <a:ln w="9525">
            <a:noFill/>
            <a:miter lim="800000"/>
            <a:headEnd/>
            <a:tailEnd/>
          </a:ln>
          <a:effectLst/>
        </p:spPr>
        <p:txBody>
          <a:bodyPr wrap="none">
            <a:spAutoFit/>
          </a:bodyPr>
          <a:lstStyle/>
          <a:p>
            <a:pPr eaLnBrk="1" hangingPunct="1"/>
            <a:endParaRPr lang="en-US" sz="2400" b="1">
              <a:latin typeface="Times New Roman" pitchFamily="18" charset="0"/>
            </a:endParaRPr>
          </a:p>
        </p:txBody>
      </p:sp>
      <p:sp>
        <p:nvSpPr>
          <p:cNvPr id="4100" name="Text Box 4"/>
          <p:cNvSpPr txBox="1">
            <a:spLocks noChangeArrowheads="1"/>
          </p:cNvSpPr>
          <p:nvPr/>
        </p:nvSpPr>
        <p:spPr bwMode="auto">
          <a:xfrm>
            <a:off x="304800" y="2514600"/>
            <a:ext cx="3825875" cy="1554163"/>
          </a:xfrm>
          <a:prstGeom prst="rect">
            <a:avLst/>
          </a:prstGeom>
          <a:noFill/>
          <a:ln w="9525">
            <a:noFill/>
            <a:miter lim="800000"/>
            <a:headEnd/>
            <a:tailEnd/>
          </a:ln>
          <a:effectLst/>
        </p:spPr>
        <p:txBody>
          <a:bodyPr wrap="none">
            <a:spAutoFit/>
          </a:bodyPr>
          <a:lstStyle/>
          <a:p>
            <a:pPr eaLnBrk="1" hangingPunct="1">
              <a:buFontTx/>
              <a:buChar char="•"/>
            </a:pPr>
            <a:r>
              <a:rPr lang="en-US" sz="3200" b="1" dirty="0">
                <a:latin typeface="Times New Roman" pitchFamily="18" charset="0"/>
              </a:rPr>
              <a:t> Epidermis</a:t>
            </a:r>
          </a:p>
          <a:p>
            <a:pPr eaLnBrk="1" hangingPunct="1">
              <a:buFontTx/>
              <a:buChar char="•"/>
            </a:pPr>
            <a:r>
              <a:rPr lang="en-US" sz="3200" b="1" dirty="0">
                <a:latin typeface="Times New Roman" pitchFamily="18" charset="0"/>
              </a:rPr>
              <a:t> Dermis</a:t>
            </a:r>
          </a:p>
          <a:p>
            <a:pPr eaLnBrk="1" hangingPunct="1">
              <a:buFontTx/>
              <a:buChar char="•"/>
            </a:pPr>
            <a:r>
              <a:rPr lang="en-US" sz="3200" b="1" dirty="0">
                <a:latin typeface="Times New Roman" pitchFamily="18" charset="0"/>
              </a:rPr>
              <a:t> Subcutaneous layer</a:t>
            </a:r>
          </a:p>
        </p:txBody>
      </p:sp>
      <p:pic>
        <p:nvPicPr>
          <p:cNvPr id="4103" name="Picture 7" descr="06-01"/>
          <p:cNvPicPr>
            <a:picLocks noChangeAspect="1" noChangeArrowheads="1"/>
          </p:cNvPicPr>
          <p:nvPr/>
        </p:nvPicPr>
        <p:blipFill>
          <a:blip r:embed="rId3" cstate="print"/>
          <a:srcRect l="11250" r="5624"/>
          <a:stretch>
            <a:fillRect/>
          </a:stretch>
        </p:blipFill>
        <p:spPr bwMode="auto">
          <a:xfrm>
            <a:off x="4114800" y="1676400"/>
            <a:ext cx="5029200" cy="453866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Regulation of Body Temp cont.</a:t>
            </a:r>
          </a:p>
        </p:txBody>
      </p:sp>
      <p:sp>
        <p:nvSpPr>
          <p:cNvPr id="24579" name="Rectangle 3"/>
          <p:cNvSpPr>
            <a:spLocks noGrp="1" noChangeArrowheads="1"/>
          </p:cNvSpPr>
          <p:nvPr>
            <p:ph type="body" idx="1"/>
          </p:nvPr>
        </p:nvSpPr>
        <p:spPr>
          <a:xfrm>
            <a:off x="762000" y="1981200"/>
            <a:ext cx="7924800" cy="4038600"/>
          </a:xfrm>
        </p:spPr>
        <p:txBody>
          <a:bodyPr/>
          <a:lstStyle/>
          <a:p>
            <a:pPr>
              <a:lnSpc>
                <a:spcPct val="90000"/>
              </a:lnSpc>
              <a:buFont typeface="Wingdings" pitchFamily="2" charset="2"/>
              <a:buNone/>
            </a:pPr>
            <a:r>
              <a:rPr lang="en-US">
                <a:cs typeface="Times New Roman" pitchFamily="18" charset="0"/>
              </a:rPr>
              <a:t>D. Heat may be lost to the surroundings from the skin.</a:t>
            </a:r>
            <a:endParaRPr lang="en-US">
              <a:latin typeface="Courier New" pitchFamily="49" charset="0"/>
              <a:cs typeface="Courier New" pitchFamily="49" charset="0"/>
            </a:endParaRPr>
          </a:p>
          <a:p>
            <a:pPr>
              <a:lnSpc>
                <a:spcPct val="90000"/>
              </a:lnSpc>
              <a:buFont typeface="Wingdings" pitchFamily="2" charset="2"/>
              <a:buNone/>
            </a:pPr>
            <a:r>
              <a:rPr lang="en-US">
                <a:cs typeface="Times New Roman" pitchFamily="18" charset="0"/>
              </a:rPr>
              <a:t>E. The body responds to excessive heat by  dilation of dermal blood vessels and sweating.</a:t>
            </a:r>
            <a:endParaRPr lang="en-US">
              <a:latin typeface="Courier New" pitchFamily="49" charset="0"/>
              <a:cs typeface="Courier New" pitchFamily="49" charset="0"/>
            </a:endParaRPr>
          </a:p>
          <a:p>
            <a:pPr>
              <a:lnSpc>
                <a:spcPct val="90000"/>
              </a:lnSpc>
              <a:buFont typeface="Wingdings" pitchFamily="2" charset="2"/>
              <a:buNone/>
            </a:pPr>
            <a:r>
              <a:rPr lang="en-US">
                <a:cs typeface="Times New Roman" pitchFamily="18" charset="0"/>
              </a:rPr>
              <a:t>F.	 The body responds to excessive cooling by constricting dermal blood vessels, inactivating sweat glands, and shivering.</a:t>
            </a:r>
          </a:p>
          <a:p>
            <a:pPr>
              <a:lnSpc>
                <a:spcPct val="9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cs typeface="Times New Roman" pitchFamily="18" charset="0"/>
              </a:rPr>
              <a:t>6.6  Healing of Wounds and Burns</a:t>
            </a:r>
          </a:p>
        </p:txBody>
      </p:sp>
      <p:sp>
        <p:nvSpPr>
          <p:cNvPr id="21507" name="Rectangle 3"/>
          <p:cNvSpPr>
            <a:spLocks noGrp="1" noChangeArrowheads="1"/>
          </p:cNvSpPr>
          <p:nvPr>
            <p:ph type="body" idx="1"/>
          </p:nvPr>
        </p:nvSpPr>
        <p:spPr/>
        <p:txBody>
          <a:bodyPr/>
          <a:lstStyle/>
          <a:p>
            <a:pPr algn="just">
              <a:buFont typeface="Wingdings" pitchFamily="2" charset="2"/>
              <a:buNone/>
            </a:pPr>
            <a:r>
              <a:rPr lang="en-US" sz="2800" dirty="0">
                <a:cs typeface="Times New Roman" pitchFamily="18" charset="0"/>
              </a:rPr>
              <a:t>A. Inflammation, in which blood vessels dilate and become more permeable, causing tissues to become red and swollen, is the body's normal response to injury.</a:t>
            </a:r>
          </a:p>
          <a:p>
            <a:pPr algn="just">
              <a:buFont typeface="Wingdings" pitchFamily="2" charset="2"/>
              <a:buNone/>
            </a:pPr>
            <a:r>
              <a:rPr lang="en-US" sz="2800" dirty="0">
                <a:cs typeface="Times New Roman" pitchFamily="18" charset="0"/>
              </a:rPr>
              <a:t>B.	 Superficial cuts are filled in by reproducing epithelial cells.</a:t>
            </a:r>
            <a:endParaRPr lang="en-US" sz="2800" dirty="0">
              <a:latin typeface="Courier New" pitchFamily="49" charset="0"/>
              <a:cs typeface="Courier New" pitchFamily="49" charset="0"/>
            </a:endParaRPr>
          </a:p>
          <a:p>
            <a:pPr algn="just">
              <a:buFont typeface="Wingdings" pitchFamily="2" charset="2"/>
              <a:buNone/>
            </a:pPr>
            <a:endParaRPr lang="en-US" sz="2800" dirty="0">
              <a:latin typeface="Courier New" pitchFamily="49" charset="0"/>
              <a:cs typeface="Courier New" pitchFamily="49" charset="0"/>
            </a:endParaRPr>
          </a:p>
          <a:p>
            <a:pPr>
              <a:buFont typeface="Wingdings" pitchFamily="2" charset="2"/>
              <a:buNone/>
            </a:pP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Healing of Cuts</a:t>
            </a:r>
          </a:p>
        </p:txBody>
      </p:sp>
      <p:pic>
        <p:nvPicPr>
          <p:cNvPr id="16389" name="Picture 5" descr="06-13"/>
          <p:cNvPicPr>
            <a:picLocks noChangeAspect="1" noChangeArrowheads="1"/>
          </p:cNvPicPr>
          <p:nvPr/>
        </p:nvPicPr>
        <p:blipFill>
          <a:blip r:embed="rId3" cstate="print"/>
          <a:srcRect/>
          <a:stretch>
            <a:fillRect/>
          </a:stretch>
        </p:blipFill>
        <p:spPr bwMode="auto">
          <a:xfrm>
            <a:off x="1371600" y="1828800"/>
            <a:ext cx="6553200" cy="49149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06-13cde"/>
          <p:cNvPicPr>
            <a:picLocks noChangeAspect="1" noChangeArrowheads="1"/>
          </p:cNvPicPr>
          <p:nvPr/>
        </p:nvPicPr>
        <p:blipFill>
          <a:blip r:embed="rId3" cstate="print"/>
          <a:srcRect/>
          <a:stretch>
            <a:fillRect/>
          </a:stretch>
        </p:blipFill>
        <p:spPr bwMode="auto">
          <a:xfrm>
            <a:off x="1588" y="1588"/>
            <a:ext cx="9139237" cy="685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06-13fg"/>
          <p:cNvPicPr>
            <a:picLocks noChangeAspect="1" noChangeArrowheads="1"/>
          </p:cNvPicPr>
          <p:nvPr/>
        </p:nvPicPr>
        <p:blipFill>
          <a:blip r:embed="rId3" cstate="print"/>
          <a:srcRect/>
          <a:stretch>
            <a:fillRect/>
          </a:stretch>
        </p:blipFill>
        <p:spPr bwMode="auto">
          <a:xfrm>
            <a:off x="1588" y="1588"/>
            <a:ext cx="9139237" cy="685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dirty="0">
                <a:effectLst>
                  <a:outerShdw blurRad="38100" dist="38100" dir="2700000" algn="tl">
                    <a:srgbClr val="000000"/>
                  </a:outerShdw>
                </a:effectLst>
              </a:rPr>
              <a:t>Healing of Burns</a:t>
            </a:r>
          </a:p>
        </p:txBody>
      </p:sp>
      <p:sp>
        <p:nvSpPr>
          <p:cNvPr id="17411" name="Text Box 3"/>
          <p:cNvSpPr txBox="1">
            <a:spLocks noChangeArrowheads="1"/>
          </p:cNvSpPr>
          <p:nvPr/>
        </p:nvSpPr>
        <p:spPr bwMode="auto">
          <a:xfrm>
            <a:off x="762000" y="2057400"/>
            <a:ext cx="7696200" cy="822325"/>
          </a:xfrm>
          <a:prstGeom prst="rect">
            <a:avLst/>
          </a:prstGeom>
          <a:noFill/>
          <a:ln w="9525">
            <a:noFill/>
            <a:miter lim="800000"/>
            <a:headEnd/>
            <a:tailEnd/>
          </a:ln>
          <a:effectLst/>
        </p:spPr>
        <p:txBody>
          <a:bodyPr>
            <a:spAutoFit/>
          </a:bodyPr>
          <a:lstStyle/>
          <a:p>
            <a:pPr eaLnBrk="1" hangingPunct="1"/>
            <a:r>
              <a:rPr lang="en-US" sz="2400" b="1" dirty="0">
                <a:solidFill>
                  <a:srgbClr val="F61302"/>
                </a:solidFill>
                <a:latin typeface="Times New Roman" pitchFamily="18" charset="0"/>
              </a:rPr>
              <a:t>First degree</a:t>
            </a:r>
            <a:r>
              <a:rPr lang="en-US" sz="2400" b="1" dirty="0">
                <a:latin typeface="Times New Roman" pitchFamily="18" charset="0"/>
              </a:rPr>
              <a:t> burn – superficial partial-thickness (epidermis damaged)</a:t>
            </a:r>
          </a:p>
        </p:txBody>
      </p:sp>
      <p:sp>
        <p:nvSpPr>
          <p:cNvPr id="17412" name="Text Box 4"/>
          <p:cNvSpPr txBox="1">
            <a:spLocks noChangeArrowheads="1"/>
          </p:cNvSpPr>
          <p:nvPr/>
        </p:nvSpPr>
        <p:spPr bwMode="auto">
          <a:xfrm>
            <a:off x="762000" y="3124200"/>
            <a:ext cx="7620000" cy="822325"/>
          </a:xfrm>
          <a:prstGeom prst="rect">
            <a:avLst/>
          </a:prstGeom>
          <a:noFill/>
          <a:ln w="9525">
            <a:noFill/>
            <a:miter lim="800000"/>
            <a:headEnd/>
            <a:tailEnd/>
          </a:ln>
          <a:effectLst/>
        </p:spPr>
        <p:txBody>
          <a:bodyPr>
            <a:spAutoFit/>
          </a:bodyPr>
          <a:lstStyle/>
          <a:p>
            <a:pPr eaLnBrk="1" hangingPunct="1"/>
            <a:r>
              <a:rPr lang="en-US" sz="2400" b="1" dirty="0">
                <a:solidFill>
                  <a:srgbClr val="F61302"/>
                </a:solidFill>
                <a:latin typeface="Times New Roman" pitchFamily="18" charset="0"/>
              </a:rPr>
              <a:t>Second degree</a:t>
            </a:r>
            <a:r>
              <a:rPr lang="en-US" sz="2400" b="1" dirty="0">
                <a:latin typeface="Times New Roman" pitchFamily="18" charset="0"/>
              </a:rPr>
              <a:t> burn – deep partial-thickness (epidermis &amp; dermis damaged)</a:t>
            </a:r>
          </a:p>
        </p:txBody>
      </p:sp>
      <p:sp>
        <p:nvSpPr>
          <p:cNvPr id="17413" name="Text Box 5"/>
          <p:cNvSpPr txBox="1">
            <a:spLocks noChangeArrowheads="1"/>
          </p:cNvSpPr>
          <p:nvPr/>
        </p:nvSpPr>
        <p:spPr bwMode="auto">
          <a:xfrm>
            <a:off x="762000" y="4191000"/>
            <a:ext cx="7467600" cy="2282825"/>
          </a:xfrm>
          <a:prstGeom prst="rect">
            <a:avLst/>
          </a:prstGeom>
          <a:noFill/>
          <a:ln w="9525">
            <a:noFill/>
            <a:miter lim="800000"/>
            <a:headEnd/>
            <a:tailEnd/>
          </a:ln>
          <a:effectLst/>
        </p:spPr>
        <p:txBody>
          <a:bodyPr>
            <a:spAutoFit/>
          </a:bodyPr>
          <a:lstStyle/>
          <a:p>
            <a:pPr eaLnBrk="1" hangingPunct="1"/>
            <a:r>
              <a:rPr lang="en-US" sz="2400" b="1">
                <a:solidFill>
                  <a:srgbClr val="F61302"/>
                </a:solidFill>
                <a:latin typeface="Times New Roman" pitchFamily="18" charset="0"/>
              </a:rPr>
              <a:t>Third degree</a:t>
            </a:r>
            <a:r>
              <a:rPr lang="en-US" sz="2400" b="1">
                <a:latin typeface="Times New Roman" pitchFamily="18" charset="0"/>
              </a:rPr>
              <a:t> burn – full-thickness (epidermis, dermis, &amp; accessory skin structures)</a:t>
            </a:r>
          </a:p>
          <a:p>
            <a:pPr lvl="1" eaLnBrk="1" hangingPunct="1">
              <a:buFontTx/>
              <a:buChar char="•"/>
            </a:pPr>
            <a:r>
              <a:rPr lang="en-US" sz="2400" b="1">
                <a:latin typeface="Times New Roman" pitchFamily="18" charset="0"/>
              </a:rPr>
              <a:t> autograft (self-transplant)</a:t>
            </a:r>
          </a:p>
          <a:p>
            <a:pPr lvl="1" eaLnBrk="1" hangingPunct="1">
              <a:buFontTx/>
              <a:buChar char="•"/>
            </a:pPr>
            <a:r>
              <a:rPr lang="en-US" sz="2400" b="1">
                <a:latin typeface="Times New Roman" pitchFamily="18" charset="0"/>
              </a:rPr>
              <a:t> homograft (temporary transplant from donor)</a:t>
            </a:r>
          </a:p>
          <a:p>
            <a:pPr lvl="1" eaLnBrk="1" hangingPunct="1">
              <a:buFontTx/>
              <a:buChar char="•"/>
            </a:pPr>
            <a:r>
              <a:rPr lang="en-US" sz="2400" b="1">
                <a:latin typeface="Times New Roman" pitchFamily="18" charset="0"/>
              </a:rPr>
              <a:t> various skin substitutes </a:t>
            </a:r>
          </a:p>
          <a:p>
            <a:pPr lvl="1" eaLnBrk="1" hangingPunct="1">
              <a:buFontTx/>
              <a:buChar char="•"/>
            </a:pPr>
            <a:r>
              <a:rPr lang="en-US" sz="2400" b="1">
                <a:latin typeface="Times New Roman" pitchFamily="18" charset="0"/>
              </a:rPr>
              <a:t> extensive scars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0-#ppt_w/2"/>
                                          </p:val>
                                        </p:tav>
                                        <p:tav tm="100000">
                                          <p:val>
                                            <p:strVal val="#ppt_x"/>
                                          </p:val>
                                        </p:tav>
                                      </p:tavLst>
                                    </p:anim>
                                    <p:anim calcmode="lin" valueType="num">
                                      <p:cBhvr additive="base">
                                        <p:cTn id="14"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additive="base">
                                        <p:cTn id="19" dur="500" fill="hold"/>
                                        <p:tgtEl>
                                          <p:spTgt spid="17413"/>
                                        </p:tgtEl>
                                        <p:attrNameLst>
                                          <p:attrName>ppt_x</p:attrName>
                                        </p:attrNameLst>
                                      </p:cBhvr>
                                      <p:tavLst>
                                        <p:tav tm="0">
                                          <p:val>
                                            <p:strVal val="0-#ppt_w/2"/>
                                          </p:val>
                                        </p:tav>
                                        <p:tav tm="100000">
                                          <p:val>
                                            <p:strVal val="#ppt_x"/>
                                          </p:val>
                                        </p:tav>
                                      </p:tavLst>
                                    </p:anim>
                                    <p:anim calcmode="lin" valueType="num">
                                      <p:cBhvr additive="base">
                                        <p:cTn id="20"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P spid="1741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1">
                <a:effectLst>
                  <a:outerShdw blurRad="38100" dist="38100" dir="2700000" algn="tl">
                    <a:srgbClr val="000000"/>
                  </a:outerShdw>
                </a:effectLst>
              </a:rPr>
              <a:t>Rule of Nines</a:t>
            </a:r>
          </a:p>
        </p:txBody>
      </p:sp>
      <p:pic>
        <p:nvPicPr>
          <p:cNvPr id="18437" name="Picture 5" descr="06-14"/>
          <p:cNvPicPr>
            <a:picLocks noChangeAspect="1" noChangeArrowheads="1"/>
          </p:cNvPicPr>
          <p:nvPr/>
        </p:nvPicPr>
        <p:blipFill>
          <a:blip r:embed="rId3" cstate="print"/>
          <a:srcRect/>
          <a:stretch>
            <a:fillRect/>
          </a:stretch>
        </p:blipFill>
        <p:spPr bwMode="auto">
          <a:xfrm>
            <a:off x="838200" y="1371600"/>
            <a:ext cx="7467600" cy="5486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381000" y="1752600"/>
            <a:ext cx="8383588" cy="3276600"/>
          </a:xfrm>
          <a:prstGeom prst="rect">
            <a:avLst/>
          </a:prstGeom>
          <a:noFill/>
          <a:ln w="9525">
            <a:noFill/>
            <a:miter lim="800000"/>
            <a:headEnd/>
            <a:tailEnd/>
          </a:ln>
          <a:effectLst/>
        </p:spPr>
        <p:txBody>
          <a:bodyPr wrap="none" anchor="ctr">
            <a:spAutoFit/>
          </a:bodyPr>
          <a:lstStyle/>
          <a:p>
            <a:pPr algn="ctr"/>
            <a:r>
              <a:rPr lang="en-US" sz="800" b="1">
                <a:solidFill>
                  <a:srgbClr val="990000"/>
                </a:solidFill>
                <a:latin typeface="Verdana" pitchFamily="34" charset="0"/>
              </a:rPr>
              <a:t>Pictures &amp; Images</a:t>
            </a:r>
          </a:p>
          <a:p>
            <a:pPr algn="ctr" eaLnBrk="0" hangingPunct="0"/>
            <a:r>
              <a:rPr lang="en-US" sz="900">
                <a:latin typeface="Verdana" pitchFamily="34" charset="0"/>
              </a:rPr>
              <a:t/>
            </a:r>
            <a:br>
              <a:rPr lang="en-US" sz="900">
                <a:latin typeface="Verdana" pitchFamily="34" charset="0"/>
              </a:rPr>
            </a:br>
            <a:r>
              <a:rPr lang="en-US" sz="900">
                <a:latin typeface="Verdana" pitchFamily="34" charset="0"/>
              </a:rPr>
              <a:t>  </a:t>
            </a:r>
            <a:r>
              <a:rPr lang="en-US" sz="19200">
                <a:latin typeface="Verdana" pitchFamily="34" charset="0"/>
              </a:rPr>
              <a:t> </a:t>
            </a:r>
            <a:r>
              <a:rPr lang="en-US" sz="900">
                <a:latin typeface="Verdana" pitchFamily="34" charset="0"/>
              </a:rPr>
              <a:t>                                                                                                                                                                                       </a:t>
            </a:r>
          </a:p>
        </p:txBody>
      </p:sp>
      <p:pic>
        <p:nvPicPr>
          <p:cNvPr id="78853" name="Picture 5" descr="Burns"/>
          <p:cNvPicPr>
            <a:picLocks noChangeAspect="1" noChangeArrowheads="1"/>
          </p:cNvPicPr>
          <p:nvPr/>
        </p:nvPicPr>
        <p:blipFill>
          <a:blip r:embed="rId3" cstate="print"/>
          <a:srcRect/>
          <a:stretch>
            <a:fillRect/>
          </a:stretch>
        </p:blipFill>
        <p:spPr bwMode="auto">
          <a:xfrm>
            <a:off x="1219200" y="609600"/>
            <a:ext cx="6781800" cy="54260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a:t>Healing of Wounds and Burns cont.</a:t>
            </a:r>
          </a:p>
        </p:txBody>
      </p:sp>
      <p:sp>
        <p:nvSpPr>
          <p:cNvPr id="25603" name="Rectangle 3"/>
          <p:cNvSpPr>
            <a:spLocks noGrp="1" noChangeArrowheads="1"/>
          </p:cNvSpPr>
          <p:nvPr>
            <p:ph type="body" idx="1"/>
          </p:nvPr>
        </p:nvSpPr>
        <p:spPr/>
        <p:txBody>
          <a:bodyPr/>
          <a:lstStyle/>
          <a:p>
            <a:pPr>
              <a:buFont typeface="Wingdings" pitchFamily="2" charset="2"/>
              <a:buNone/>
            </a:pPr>
            <a:r>
              <a:rPr lang="en-US" dirty="0">
                <a:cs typeface="Times New Roman" pitchFamily="18" charset="0"/>
              </a:rPr>
              <a:t>C. Deeper cuts are closed off by clots, covered by scabs, and eventually filled in by fibroblasts, making connective tissue. Blood vessels 	extend into the area, injured tissues are replaced, and the scab falls off.</a:t>
            </a:r>
          </a:p>
          <a:p>
            <a:pPr>
              <a:buFont typeface="Wingdings" pitchFamily="2" charset="2"/>
              <a:buNone/>
            </a:pPr>
            <a:r>
              <a:rPr lang="en-US" dirty="0">
                <a:cs typeface="Times New Roman" pitchFamily="18" charset="0"/>
              </a:rPr>
              <a:t>D.  Large wounds leave scars and healing may be accompanied by the formation of granulations.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9" name="Rectangle 11"/>
          <p:cNvSpPr>
            <a:spLocks noGrp="1" noChangeArrowheads="1"/>
          </p:cNvSpPr>
          <p:nvPr>
            <p:ph type="title"/>
          </p:nvPr>
        </p:nvSpPr>
        <p:spPr>
          <a:xfrm>
            <a:off x="228600" y="152400"/>
            <a:ext cx="8686800" cy="1139825"/>
          </a:xfrm>
        </p:spPr>
        <p:txBody>
          <a:bodyPr/>
          <a:lstStyle/>
          <a:p>
            <a:r>
              <a:rPr lang="en-US" sz="3200" b="1" dirty="0">
                <a:solidFill>
                  <a:schemeClr val="tx1"/>
                </a:solidFill>
                <a:effectLst/>
              </a:rPr>
              <a:t>Epidermis, Dermis, &amp; Basement Membrane</a:t>
            </a:r>
          </a:p>
        </p:txBody>
      </p:sp>
      <p:sp>
        <p:nvSpPr>
          <p:cNvPr id="124940" name="Rectangle 12"/>
          <p:cNvSpPr>
            <a:spLocks noGrp="1" noChangeArrowheads="1"/>
          </p:cNvSpPr>
          <p:nvPr>
            <p:ph type="body" sz="half" idx="1"/>
          </p:nvPr>
        </p:nvSpPr>
        <p:spPr>
          <a:xfrm>
            <a:off x="457200" y="1295400"/>
            <a:ext cx="8229600" cy="2057400"/>
          </a:xfrm>
        </p:spPr>
        <p:txBody>
          <a:bodyPr/>
          <a:lstStyle/>
          <a:p>
            <a:pPr>
              <a:lnSpc>
                <a:spcPct val="80000"/>
              </a:lnSpc>
            </a:pPr>
            <a:r>
              <a:rPr lang="en-US" sz="2400"/>
              <a:t>Epidermis is subdivided into layers of stratified squamous epithelium</a:t>
            </a:r>
          </a:p>
          <a:p>
            <a:pPr>
              <a:lnSpc>
                <a:spcPct val="80000"/>
              </a:lnSpc>
            </a:pPr>
            <a:r>
              <a:rPr lang="en-US" sz="2400"/>
              <a:t>Dermis is made up of connective tissue, epithelial tissue, smooth muscle tissue, nervous tissue, and blood.</a:t>
            </a:r>
          </a:p>
          <a:p>
            <a:pPr>
              <a:lnSpc>
                <a:spcPct val="80000"/>
              </a:lnSpc>
            </a:pPr>
            <a:r>
              <a:rPr lang="en-US" sz="2400"/>
              <a:t>Basement membrane is anchored to the dermis by short fibrils and separates these two layers of skin</a:t>
            </a:r>
          </a:p>
        </p:txBody>
      </p:sp>
      <p:pic>
        <p:nvPicPr>
          <p:cNvPr id="124937" name="Picture 9" descr="skin"/>
          <p:cNvPicPr>
            <a:picLocks noGrp="1" noChangeAspect="1" noChangeArrowheads="1"/>
          </p:cNvPicPr>
          <p:nvPr>
            <p:ph sz="half" idx="2"/>
          </p:nvPr>
        </p:nvPicPr>
        <p:blipFill>
          <a:blip r:embed="rId3" cstate="print"/>
          <a:srcRect/>
          <a:stretch>
            <a:fillRect/>
          </a:stretch>
        </p:blipFill>
        <p:spPr>
          <a:xfrm>
            <a:off x="762000" y="3429000"/>
            <a:ext cx="7386638" cy="3222625"/>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06-03"/>
          <p:cNvPicPr>
            <a:picLocks noGrp="1" noChangeAspect="1" noChangeArrowheads="1"/>
          </p:cNvPicPr>
          <p:nvPr>
            <p:ph idx="4294967295"/>
          </p:nvPr>
        </p:nvPicPr>
        <p:blipFill>
          <a:blip r:embed="rId3" cstate="print"/>
          <a:srcRect b="22501"/>
          <a:stretch>
            <a:fillRect/>
          </a:stretch>
        </p:blipFill>
        <p:spPr>
          <a:xfrm>
            <a:off x="152400" y="381000"/>
            <a:ext cx="8991600" cy="60325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914400"/>
          </a:xfrm>
        </p:spPr>
        <p:txBody>
          <a:bodyPr/>
          <a:lstStyle/>
          <a:p>
            <a:r>
              <a:rPr lang="en-US" sz="3200" b="1"/>
              <a:t>6.1 Introduction</a:t>
            </a:r>
          </a:p>
        </p:txBody>
      </p:sp>
      <p:sp>
        <p:nvSpPr>
          <p:cNvPr id="2051" name="Rectangle 3"/>
          <p:cNvSpPr>
            <a:spLocks noGrp="1" noChangeArrowheads="1"/>
          </p:cNvSpPr>
          <p:nvPr>
            <p:ph type="body" idx="1"/>
          </p:nvPr>
        </p:nvSpPr>
        <p:spPr>
          <a:xfrm>
            <a:off x="533400" y="1524000"/>
            <a:ext cx="7924800" cy="4876800"/>
          </a:xfrm>
        </p:spPr>
        <p:txBody>
          <a:bodyPr/>
          <a:lstStyle/>
          <a:p>
            <a:pPr algn="just">
              <a:lnSpc>
                <a:spcPct val="90000"/>
              </a:lnSpc>
              <a:buFont typeface="Wingdings" pitchFamily="2" charset="2"/>
              <a:buNone/>
            </a:pPr>
            <a:r>
              <a:rPr lang="en-US" sz="2900">
                <a:cs typeface="Times New Roman" pitchFamily="18" charset="0"/>
              </a:rPr>
              <a:t>A. Organs are body structures composed of two or  </a:t>
            </a:r>
          </a:p>
          <a:p>
            <a:pPr algn="just">
              <a:lnSpc>
                <a:spcPct val="90000"/>
              </a:lnSpc>
              <a:buFont typeface="Wingdings" pitchFamily="2" charset="2"/>
              <a:buNone/>
            </a:pPr>
            <a:r>
              <a:rPr lang="en-US" sz="2900">
                <a:cs typeface="Times New Roman" pitchFamily="18" charset="0"/>
              </a:rPr>
              <a:t>    more different tissues.</a:t>
            </a:r>
            <a:endParaRPr lang="en-US" sz="2900">
              <a:latin typeface="Courier New" pitchFamily="49" charset="0"/>
              <a:cs typeface="Times New Roman" pitchFamily="18" charset="0"/>
            </a:endParaRPr>
          </a:p>
          <a:p>
            <a:pPr algn="just">
              <a:lnSpc>
                <a:spcPct val="90000"/>
              </a:lnSpc>
              <a:buFont typeface="Wingdings" pitchFamily="2" charset="2"/>
              <a:buNone/>
            </a:pPr>
            <a:r>
              <a:rPr lang="en-US" sz="2900">
                <a:cs typeface="Times New Roman" pitchFamily="18" charset="0"/>
              </a:rPr>
              <a:t>B.	 The skin and its accessory organs make up the integumentary system.</a:t>
            </a:r>
            <a:endParaRPr lang="en-US" sz="2900">
              <a:latin typeface="Courier New" pitchFamily="49" charset="0"/>
              <a:cs typeface="Times New Roman" pitchFamily="18" charset="0"/>
            </a:endParaRPr>
          </a:p>
          <a:p>
            <a:pPr algn="just">
              <a:lnSpc>
                <a:spcPct val="90000"/>
              </a:lnSpc>
              <a:buFont typeface="Wingdings" pitchFamily="2" charset="2"/>
              <a:buNone/>
            </a:pPr>
            <a:r>
              <a:rPr lang="en-US" sz="2900">
                <a:cs typeface="Times New Roman" pitchFamily="18" charset="0"/>
              </a:rPr>
              <a:t>C. The skin includes two distinct layers: </a:t>
            </a:r>
            <a:endParaRPr lang="en-US" sz="2900">
              <a:latin typeface="Courier New" pitchFamily="49" charset="0"/>
              <a:cs typeface="Times New Roman" pitchFamily="18" charset="0"/>
            </a:endParaRPr>
          </a:p>
          <a:p>
            <a:pPr lvl="1" algn="just">
              <a:lnSpc>
                <a:spcPct val="90000"/>
              </a:lnSpc>
              <a:buFontTx/>
              <a:buNone/>
            </a:pPr>
            <a:r>
              <a:rPr lang="en-US" sz="2900">
                <a:cs typeface="Times New Roman" pitchFamily="18" charset="0"/>
              </a:rPr>
              <a:t>a) outer layer, called the </a:t>
            </a:r>
            <a:r>
              <a:rPr lang="en-US" sz="2900" b="1" u="sng">
                <a:cs typeface="Times New Roman" pitchFamily="18" charset="0"/>
              </a:rPr>
              <a:t>epidermis</a:t>
            </a:r>
            <a:r>
              <a:rPr lang="en-US" sz="2900">
                <a:cs typeface="Times New Roman" pitchFamily="18" charset="0"/>
              </a:rPr>
              <a:t>, which is composed of stratified squamous epithelium.</a:t>
            </a:r>
            <a:endParaRPr lang="en-US" sz="2900">
              <a:latin typeface="Courier New" pitchFamily="49" charset="0"/>
              <a:cs typeface="Times New Roman" pitchFamily="18" charset="0"/>
            </a:endParaRPr>
          </a:p>
          <a:p>
            <a:pPr lvl="1" algn="just">
              <a:lnSpc>
                <a:spcPct val="90000"/>
              </a:lnSpc>
              <a:buFontTx/>
              <a:buNone/>
            </a:pPr>
            <a:r>
              <a:rPr lang="en-US" sz="2900">
                <a:cs typeface="Times New Roman" pitchFamily="18" charset="0"/>
              </a:rPr>
              <a:t>b) inner layer, or </a:t>
            </a:r>
            <a:r>
              <a:rPr lang="en-US" sz="2900" b="1" u="sng">
                <a:cs typeface="Times New Roman" pitchFamily="18" charset="0"/>
              </a:rPr>
              <a:t>dermis</a:t>
            </a:r>
            <a:r>
              <a:rPr lang="en-US" sz="2900">
                <a:cs typeface="Times New Roman" pitchFamily="18" charset="0"/>
              </a:rPr>
              <a:t> is thicker than the epidermis and contains connective tissue</a:t>
            </a:r>
            <a:endParaRPr lang="en-US" sz="2900">
              <a:latin typeface="Courier New" pitchFamily="49" charset="0"/>
              <a:cs typeface="Times New Roman" pitchFamily="18" charset="0"/>
            </a:endParaRPr>
          </a:p>
          <a:p>
            <a:pPr algn="just">
              <a:lnSpc>
                <a:spcPct val="90000"/>
              </a:lnSpc>
              <a:buFont typeface="Wingdings" pitchFamily="2" charset="2"/>
              <a:buNone/>
            </a:pPr>
            <a:r>
              <a:rPr lang="en-US" sz="2900">
                <a:cs typeface="Times New Roman" pitchFamily="18" charset="0"/>
              </a:rPr>
              <a:t>* both layers are discussed later in the notes</a:t>
            </a:r>
            <a:endParaRPr lang="en-US" sz="2900">
              <a:latin typeface="Courier New" pitchFamily="49" charset="0"/>
              <a:cs typeface="Times New Roman" pitchFamily="18" charset="0"/>
            </a:endParaRPr>
          </a:p>
          <a:p>
            <a:pPr>
              <a:lnSpc>
                <a:spcPct val="90000"/>
              </a:lnSpc>
            </a:pP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1143000"/>
          </a:xfrm>
          <a:gradFill rotWithShape="0">
            <a:gsLst>
              <a:gs pos="0">
                <a:schemeClr val="folHlink">
                  <a:gamma/>
                  <a:shade val="46275"/>
                  <a:invGamma/>
                </a:schemeClr>
              </a:gs>
              <a:gs pos="50000">
                <a:schemeClr val="folHlink"/>
              </a:gs>
              <a:gs pos="100000">
                <a:schemeClr val="folHlink">
                  <a:gamma/>
                  <a:shade val="46275"/>
                  <a:invGamma/>
                </a:schemeClr>
              </a:gs>
            </a:gsLst>
            <a:lin ang="5400000" scaled="1"/>
          </a:gradFill>
        </p:spPr>
        <p:txBody>
          <a:bodyPr/>
          <a:lstStyle/>
          <a:p>
            <a:r>
              <a:rPr lang="en-US" altLang="en-US" b="0" dirty="0"/>
              <a:t>Types of Epithelial Membranes</a:t>
            </a:r>
          </a:p>
        </p:txBody>
      </p:sp>
      <p:sp>
        <p:nvSpPr>
          <p:cNvPr id="19459" name="Text Box 3"/>
          <p:cNvSpPr txBox="1">
            <a:spLocks noChangeArrowheads="1"/>
          </p:cNvSpPr>
          <p:nvPr/>
        </p:nvSpPr>
        <p:spPr bwMode="auto">
          <a:xfrm>
            <a:off x="365125" y="1946275"/>
            <a:ext cx="2987675" cy="3200400"/>
          </a:xfrm>
          <a:prstGeom prst="rect">
            <a:avLst/>
          </a:prstGeom>
          <a:noFill/>
          <a:ln w="9525">
            <a:noFill/>
            <a:miter lim="800000"/>
            <a:headEnd/>
            <a:tailEnd/>
          </a:ln>
          <a:effectLst/>
        </p:spPr>
        <p:txBody>
          <a:bodyPr>
            <a:spAutoFit/>
          </a:bodyPr>
          <a:lstStyle/>
          <a:p>
            <a:pPr eaLnBrk="1" hangingPunct="1"/>
            <a:r>
              <a:rPr lang="en-US" sz="2400" b="1" dirty="0">
                <a:latin typeface="Times New Roman" pitchFamily="18" charset="0"/>
              </a:rPr>
              <a:t>Serous</a:t>
            </a:r>
          </a:p>
          <a:p>
            <a:pPr lvl="1" eaLnBrk="1" hangingPunct="1">
              <a:buFontTx/>
              <a:buChar char="•"/>
            </a:pPr>
            <a:r>
              <a:rPr lang="en-US" sz="2000" b="1" dirty="0">
                <a:latin typeface="Times New Roman" pitchFamily="18" charset="0"/>
              </a:rPr>
              <a:t> line body cavities that lack openings to outside</a:t>
            </a:r>
          </a:p>
          <a:p>
            <a:pPr lvl="1" eaLnBrk="1" hangingPunct="1">
              <a:buFontTx/>
              <a:buChar char="•"/>
            </a:pPr>
            <a:r>
              <a:rPr lang="en-US" sz="2000" b="1" dirty="0">
                <a:latin typeface="Times New Roman" pitchFamily="18" charset="0"/>
              </a:rPr>
              <a:t> reduce friction</a:t>
            </a:r>
          </a:p>
          <a:p>
            <a:pPr lvl="1" eaLnBrk="1" hangingPunct="1">
              <a:buFontTx/>
              <a:buChar char="•"/>
            </a:pPr>
            <a:r>
              <a:rPr lang="en-US" sz="2000" b="1" dirty="0">
                <a:latin typeface="Times New Roman" pitchFamily="18" charset="0"/>
              </a:rPr>
              <a:t> inner lining of thorax and abdomen</a:t>
            </a:r>
          </a:p>
          <a:p>
            <a:pPr lvl="1" eaLnBrk="1" hangingPunct="1">
              <a:buFontTx/>
              <a:buChar char="•"/>
            </a:pPr>
            <a:r>
              <a:rPr lang="en-US" sz="2000" b="1" dirty="0">
                <a:latin typeface="Times New Roman" pitchFamily="18" charset="0"/>
              </a:rPr>
              <a:t> cover organs of thorax and abdomen</a:t>
            </a:r>
          </a:p>
          <a:p>
            <a:pPr lvl="1" eaLnBrk="1" hangingPunct="1">
              <a:buFontTx/>
              <a:buChar char="•"/>
            </a:pPr>
            <a:r>
              <a:rPr lang="en-US" sz="2000" b="1" dirty="0">
                <a:latin typeface="Times New Roman" pitchFamily="18" charset="0"/>
              </a:rPr>
              <a:t> secrete serous fluid</a:t>
            </a:r>
          </a:p>
        </p:txBody>
      </p:sp>
      <p:sp>
        <p:nvSpPr>
          <p:cNvPr id="19460" name="Text Box 4"/>
          <p:cNvSpPr txBox="1">
            <a:spLocks noChangeArrowheads="1"/>
          </p:cNvSpPr>
          <p:nvPr/>
        </p:nvSpPr>
        <p:spPr bwMode="auto">
          <a:xfrm>
            <a:off x="4191000" y="1981200"/>
            <a:ext cx="3505200" cy="1981200"/>
          </a:xfrm>
          <a:prstGeom prst="rect">
            <a:avLst/>
          </a:prstGeom>
          <a:noFill/>
          <a:ln w="9525">
            <a:noFill/>
            <a:miter lim="800000"/>
            <a:headEnd/>
            <a:tailEnd/>
          </a:ln>
          <a:effectLst/>
        </p:spPr>
        <p:txBody>
          <a:bodyPr>
            <a:spAutoFit/>
          </a:bodyPr>
          <a:lstStyle/>
          <a:p>
            <a:pPr eaLnBrk="1" hangingPunct="1"/>
            <a:r>
              <a:rPr lang="en-US" sz="2400" b="1" dirty="0">
                <a:latin typeface="Times New Roman" pitchFamily="18" charset="0"/>
              </a:rPr>
              <a:t>Mucous</a:t>
            </a:r>
          </a:p>
          <a:p>
            <a:pPr lvl="1" eaLnBrk="1" hangingPunct="1">
              <a:buFontTx/>
              <a:buChar char="•"/>
            </a:pPr>
            <a:r>
              <a:rPr lang="en-US" sz="2000" b="1" dirty="0">
                <a:latin typeface="Times New Roman" pitchFamily="18" charset="0"/>
              </a:rPr>
              <a:t> line tubes and organs that open to outside world</a:t>
            </a:r>
          </a:p>
          <a:p>
            <a:pPr lvl="1" eaLnBrk="1" hangingPunct="1">
              <a:buFontTx/>
              <a:buChar char="•"/>
            </a:pPr>
            <a:r>
              <a:rPr lang="en-US" sz="2000" b="1" dirty="0">
                <a:latin typeface="Times New Roman" pitchFamily="18" charset="0"/>
              </a:rPr>
              <a:t> lining of mouth, nose, throat, etc.</a:t>
            </a:r>
          </a:p>
          <a:p>
            <a:pPr lvl="1" eaLnBrk="1" hangingPunct="1">
              <a:buFontTx/>
              <a:buChar char="•"/>
            </a:pPr>
            <a:r>
              <a:rPr lang="en-US" sz="2000" b="1" dirty="0">
                <a:latin typeface="Times New Roman" pitchFamily="18" charset="0"/>
              </a:rPr>
              <a:t> secrete mucus</a:t>
            </a:r>
          </a:p>
        </p:txBody>
      </p:sp>
      <p:sp>
        <p:nvSpPr>
          <p:cNvPr id="19461" name="Text Box 5"/>
          <p:cNvSpPr txBox="1">
            <a:spLocks noChangeArrowheads="1"/>
          </p:cNvSpPr>
          <p:nvPr/>
        </p:nvSpPr>
        <p:spPr bwMode="auto">
          <a:xfrm>
            <a:off x="4479925" y="4460875"/>
            <a:ext cx="2084388" cy="1066800"/>
          </a:xfrm>
          <a:prstGeom prst="rect">
            <a:avLst/>
          </a:prstGeom>
          <a:noFill/>
          <a:ln w="9525">
            <a:noFill/>
            <a:miter lim="800000"/>
            <a:headEnd/>
            <a:tailEnd/>
          </a:ln>
          <a:effectLst/>
        </p:spPr>
        <p:txBody>
          <a:bodyPr wrap="none">
            <a:spAutoFit/>
          </a:bodyPr>
          <a:lstStyle/>
          <a:p>
            <a:pPr eaLnBrk="1" hangingPunct="1"/>
            <a:r>
              <a:rPr lang="en-US" sz="2400" b="1" dirty="0" err="1">
                <a:latin typeface="Times New Roman" pitchFamily="18" charset="0"/>
              </a:rPr>
              <a:t>Cutaneous</a:t>
            </a:r>
            <a:endParaRPr lang="en-US" sz="2400" b="1" dirty="0">
              <a:latin typeface="Times New Roman" pitchFamily="18" charset="0"/>
            </a:endParaRPr>
          </a:p>
          <a:p>
            <a:pPr lvl="1" eaLnBrk="1" hangingPunct="1">
              <a:buFontTx/>
              <a:buChar char="•"/>
            </a:pPr>
            <a:r>
              <a:rPr lang="en-US" sz="2000" b="1" dirty="0">
                <a:latin typeface="Times New Roman" pitchFamily="18" charset="0"/>
              </a:rPr>
              <a:t> covers body</a:t>
            </a:r>
          </a:p>
          <a:p>
            <a:pPr lvl="1" eaLnBrk="1" hangingPunct="1">
              <a:buFontTx/>
              <a:buChar char="•"/>
            </a:pPr>
            <a:r>
              <a:rPr lang="en-US" sz="2000" b="1" dirty="0">
                <a:latin typeface="Times New Roman" pitchFamily="18" charset="0"/>
              </a:rPr>
              <a:t> skin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1+#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1+#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557</TotalTime>
  <Words>1597</Words>
  <Application>Microsoft Office PowerPoint</Application>
  <PresentationFormat>On-screen Show (4:3)</PresentationFormat>
  <Paragraphs>257</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Soaring</vt:lpstr>
      <vt:lpstr>Chapter 6 Skin and the Integumentary System</vt:lpstr>
      <vt:lpstr>Hypertrichosis- extra “chunk” of genes on X chromosome</vt:lpstr>
      <vt:lpstr>What advantages might lighter coats have afforded our ancestors? Explain why this almost uniquely human trait has persisted?</vt:lpstr>
      <vt:lpstr>Physiology </vt:lpstr>
      <vt:lpstr>Layers of Skin</vt:lpstr>
      <vt:lpstr>Epidermis, Dermis, &amp; Basement Membrane</vt:lpstr>
      <vt:lpstr>PowerPoint Presentation</vt:lpstr>
      <vt:lpstr>6.1 Introduction</vt:lpstr>
      <vt:lpstr>Types of Epithelial Membranes</vt:lpstr>
      <vt:lpstr>6.2  Types of Membranes </vt:lpstr>
      <vt:lpstr>PowerPoint Presentation</vt:lpstr>
      <vt:lpstr>Mucous membrane</vt:lpstr>
      <vt:lpstr>6.2  Types of Membranes cont.</vt:lpstr>
      <vt:lpstr>Human Knee- Synovial membranes </vt:lpstr>
      <vt:lpstr>Skin and Its Tissues cont.</vt:lpstr>
      <vt:lpstr>PowerPoint Presentation</vt:lpstr>
      <vt:lpstr>Epidermis</vt:lpstr>
      <vt:lpstr>Epidermis</vt:lpstr>
      <vt:lpstr>Epidermis</vt:lpstr>
      <vt:lpstr>Epidermis</vt:lpstr>
      <vt:lpstr>PowerPoint Presentation</vt:lpstr>
      <vt:lpstr>What is Melanoma?</vt:lpstr>
      <vt:lpstr>Types of Skin Cancer</vt:lpstr>
      <vt:lpstr>PowerPoint Presentation</vt:lpstr>
      <vt:lpstr>Skin Color</vt:lpstr>
      <vt:lpstr>Melanocytes and Pigment Granules</vt:lpstr>
      <vt:lpstr>How do we protect our DNA?</vt:lpstr>
      <vt:lpstr>Melanocytes-Add to notes</vt:lpstr>
      <vt:lpstr>Dermis</vt:lpstr>
      <vt:lpstr>Dermis</vt:lpstr>
      <vt:lpstr>Production of vitamin D</vt:lpstr>
      <vt:lpstr>Production of vitamin D addition</vt:lpstr>
      <vt:lpstr>Subcutaneous Layer</vt:lpstr>
      <vt:lpstr>Subcutaneous Layer</vt:lpstr>
      <vt:lpstr>6.4  Accessory Organs of the Skin </vt:lpstr>
      <vt:lpstr>PowerPoint Presentation</vt:lpstr>
      <vt:lpstr>PowerPoint Presentation</vt:lpstr>
      <vt:lpstr>PowerPoint Presentation</vt:lpstr>
      <vt:lpstr>PowerPoint Presentation</vt:lpstr>
      <vt:lpstr>Accessory Organs cont.</vt:lpstr>
      <vt:lpstr>Sebaceous Glands</vt:lpstr>
      <vt:lpstr>Glandular Epithelium Exocrine Glands</vt:lpstr>
      <vt:lpstr>Sebaceous Glands (Figs. 6.6) </vt:lpstr>
      <vt:lpstr>Nails</vt:lpstr>
      <vt:lpstr>Nails (Fig. 6.7) </vt:lpstr>
      <vt:lpstr>Sweat or Sudoriferous Glands</vt:lpstr>
      <vt:lpstr>Sweat Glands</vt:lpstr>
      <vt:lpstr>6.5  Regulation of Body Temperature </vt:lpstr>
      <vt:lpstr>PowerPoint Presentation</vt:lpstr>
      <vt:lpstr>Regulation of Body Temp cont.</vt:lpstr>
      <vt:lpstr>6.6  Healing of Wounds and Burns</vt:lpstr>
      <vt:lpstr>Healing of Cuts</vt:lpstr>
      <vt:lpstr>PowerPoint Presentation</vt:lpstr>
      <vt:lpstr>PowerPoint Presentation</vt:lpstr>
      <vt:lpstr>Healing of Burns</vt:lpstr>
      <vt:lpstr>Rule of Nines</vt:lpstr>
      <vt:lpstr>PowerPoint Presentation</vt:lpstr>
      <vt:lpstr>Healing of Wounds and Burns cont.</vt:lpstr>
    </vt:vector>
  </TitlesOfParts>
  <Company>Troy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Schools</dc:creator>
  <cp:lastModifiedBy>Windows User</cp:lastModifiedBy>
  <cp:revision>44</cp:revision>
  <dcterms:created xsi:type="dcterms:W3CDTF">2005-11-10T16:52:24Z</dcterms:created>
  <dcterms:modified xsi:type="dcterms:W3CDTF">2015-12-15T12:40:15Z</dcterms:modified>
</cp:coreProperties>
</file>