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FF0000"/>
    <a:srgbClr val="99CC99"/>
    <a:srgbClr val="FFCC00"/>
    <a:srgbClr val="99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 snapToGrid="0"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 rotWithShape="0">
          <a:gsLst>
            <a:gs pos="0">
              <a:schemeClr val="bg1"/>
            </a:gs>
            <a:gs pos="50000">
              <a:srgbClr val="99CC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 userDrawn="1"/>
        </p:nvSpPr>
        <p:spPr bwMode="auto">
          <a:xfrm>
            <a:off x="0" y="0"/>
            <a:ext cx="533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0"/>
          <p:cNvSpPr>
            <a:spLocks noChangeArrowheads="1"/>
          </p:cNvSpPr>
          <p:nvPr userDrawn="1"/>
        </p:nvSpPr>
        <p:spPr bwMode="auto">
          <a:xfrm>
            <a:off x="5334000" y="0"/>
            <a:ext cx="3043238" cy="6858000"/>
          </a:xfrm>
          <a:prstGeom prst="flowChartDelay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8300" y="1905000"/>
            <a:ext cx="2895600" cy="1143000"/>
          </a:xfrm>
        </p:spPr>
        <p:txBody>
          <a:bodyPr anchor="ctr"/>
          <a:lstStyle>
            <a:lvl1pPr algn="r">
              <a:defRPr sz="12000" b="0"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4826000" cy="2286000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sz="3300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05A374-19FF-44B4-9FE5-E75A497BC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>
        <p:tmplLst>
          <p:tmpl lvl="1">
            <p:tnLst>
              <p:par>
                <p:cTn presetID="4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ox(out)">
                      <p:cBhvr>
                        <p:cTn dur="500"/>
                        <p:tgtEl>
                          <p:spTgt spid="71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18F02-5418-458F-91D8-159D057F2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1526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3055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5B575-F8E5-4ED7-A601-BE432BE0C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4860B-F518-4A8A-A29D-E9927234E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E3FD9-7F0F-4ACD-91A8-D7C9B8556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291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762000"/>
            <a:ext cx="42291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983C-C1FC-4139-B3C5-0C6A23284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B30BF-2246-4F68-B002-9E090461C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8E559-DF20-403D-AC3F-F8B8FA0E5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245DB-87D2-40DC-B6C7-27CE53A1F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F2FC5-D401-4C1C-BDE7-C022AF81E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C0D84-3532-43BA-8AFC-EA587CAB8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20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009ACF-790E-4922-9E57-79E5D05985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152400" y="609600"/>
            <a:ext cx="89916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9" descr="ecc_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0975" y="42863"/>
            <a:ext cx="714375" cy="542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31" grpId="0" animBg="1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 b="1">
          <a:solidFill>
            <a:srgbClr val="0099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file:///F:\Animations\InterActive_Physiology\systems\nervrevw.html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Tissue: The Living Fabric</a:t>
            </a:r>
          </a:p>
          <a:p>
            <a:r>
              <a:rPr lang="en-US" sz="3200" b="1">
                <a:solidFill>
                  <a:srgbClr val="993333"/>
                </a:solidFill>
                <a:latin typeface="Times New Roman" pitchFamily="18" charset="0"/>
              </a:rPr>
              <a:t>Part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Simple Columnar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>
                <a:solidFill>
                  <a:srgbClr val="000000"/>
                </a:solidFill>
              </a:rPr>
              <a:t>Single layer of tall cells with oval nuclei; many contain cilia</a:t>
            </a:r>
          </a:p>
          <a:p>
            <a:pPr>
              <a:spcBef>
                <a:spcPct val="40000"/>
              </a:spcBef>
            </a:pPr>
            <a:r>
              <a:rPr lang="en-US">
                <a:solidFill>
                  <a:srgbClr val="000000"/>
                </a:solidFill>
              </a:rPr>
              <a:t>Goblet cells are often found in this layer</a:t>
            </a:r>
          </a:p>
          <a:p>
            <a:pPr>
              <a:spcBef>
                <a:spcPct val="40000"/>
              </a:spcBef>
            </a:pPr>
            <a:r>
              <a:rPr lang="en-US">
                <a:solidFill>
                  <a:srgbClr val="000000"/>
                </a:solidFill>
              </a:rPr>
              <a:t>Function in absorption and secretion</a:t>
            </a:r>
          </a:p>
          <a:p>
            <a:pPr>
              <a:spcBef>
                <a:spcPct val="40000"/>
              </a:spcBef>
            </a:pPr>
            <a:r>
              <a:rPr lang="en-US">
                <a:solidFill>
                  <a:srgbClr val="000000"/>
                </a:solidFill>
              </a:rPr>
              <a:t>Nonciliated type line digestive tract and gallbladder</a:t>
            </a:r>
          </a:p>
          <a:p>
            <a:pPr>
              <a:spcBef>
                <a:spcPct val="40000"/>
              </a:spcBef>
            </a:pPr>
            <a:r>
              <a:rPr lang="en-US">
                <a:solidFill>
                  <a:srgbClr val="000000"/>
                </a:solidFill>
              </a:rPr>
              <a:t>Ciliated type line small bronchi, uterine tubes, and some regions of the uterus</a:t>
            </a:r>
          </a:p>
          <a:p>
            <a:pPr>
              <a:spcBef>
                <a:spcPct val="40000"/>
              </a:spcBef>
            </a:pPr>
            <a:r>
              <a:rPr lang="en-US">
                <a:solidFill>
                  <a:srgbClr val="000000"/>
                </a:solidFill>
              </a:rPr>
              <a:t>Cilia help move substances through internal passageways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Simple Columnar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4.2c</a:t>
            </a:r>
          </a:p>
        </p:txBody>
      </p:sp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2" cstate="print"/>
          <a:srcRect t="1724" b="4024"/>
          <a:stretch>
            <a:fillRect/>
          </a:stretch>
        </p:blipFill>
        <p:spPr bwMode="auto">
          <a:xfrm>
            <a:off x="76200" y="825500"/>
            <a:ext cx="9067800" cy="557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Pseudostratified Columnar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Single layer of cells with different heights; some do not reach the free surface</a:t>
            </a:r>
          </a:p>
          <a:p>
            <a:r>
              <a:rPr lang="en-US">
                <a:solidFill>
                  <a:srgbClr val="000000"/>
                </a:solidFill>
              </a:rPr>
              <a:t>Nuclei are seen at different layers</a:t>
            </a:r>
          </a:p>
          <a:p>
            <a:r>
              <a:rPr lang="en-US">
                <a:solidFill>
                  <a:srgbClr val="000000"/>
                </a:solidFill>
              </a:rPr>
              <a:t>Function in secretion and propulsion of mucus</a:t>
            </a:r>
          </a:p>
          <a:p>
            <a:r>
              <a:rPr lang="en-US"/>
              <a:t>Present in the male sperm-carrying ducts (nonciliated) and trachea (ciliated)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Pseudostratified Columnar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4.2d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Single layer of cells with different heights; some do not reach the free surface</a:t>
            </a:r>
          </a:p>
          <a:p>
            <a:r>
              <a:rPr lang="en-US">
                <a:solidFill>
                  <a:srgbClr val="000000"/>
                </a:solidFill>
              </a:rPr>
              <a:t>Nuclei are seen at different layers</a:t>
            </a:r>
          </a:p>
          <a:p>
            <a:r>
              <a:rPr lang="en-US">
                <a:solidFill>
                  <a:srgbClr val="000000"/>
                </a:solidFill>
              </a:rPr>
              <a:t>Function in secretion and propulsion of mucus</a:t>
            </a:r>
          </a:p>
          <a:p>
            <a:r>
              <a:rPr lang="en-US">
                <a:solidFill>
                  <a:srgbClr val="000000"/>
                </a:solidFill>
              </a:rPr>
              <a:t>Present in the male sperm-carrying ducts (nonciliated) and trachea (ciliated)</a:t>
            </a:r>
          </a:p>
        </p:txBody>
      </p:sp>
      <p:pic>
        <p:nvPicPr>
          <p:cNvPr id="574469" name="Picture 5"/>
          <p:cNvPicPr>
            <a:picLocks noChangeAspect="1" noChangeArrowheads="1"/>
          </p:cNvPicPr>
          <p:nvPr/>
        </p:nvPicPr>
        <p:blipFill>
          <a:blip r:embed="rId2" cstate="print"/>
          <a:srcRect t="1631" b="3935"/>
          <a:stretch>
            <a:fillRect/>
          </a:stretch>
        </p:blipFill>
        <p:spPr bwMode="auto">
          <a:xfrm>
            <a:off x="76200" y="871538"/>
            <a:ext cx="8991600" cy="552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Stratified Squamous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Thick membrane composed of several layers of cells</a:t>
            </a:r>
          </a:p>
          <a:p>
            <a:r>
              <a:rPr lang="en-US">
                <a:solidFill>
                  <a:srgbClr val="000000"/>
                </a:solidFill>
              </a:rPr>
              <a:t>Function in protection of underlying areas subjected to abrasion </a:t>
            </a:r>
          </a:p>
          <a:p>
            <a:r>
              <a:rPr lang="en-US"/>
              <a:t>Forms the external part of the skin’s epidermis (keratinized cells), and linings of the esophagus, mouth, and vagina (nonkeratinized cells)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Stratified Squamous</a:t>
            </a:r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4.2e</a:t>
            </a:r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Thick membrane composed of several layers of cells</a:t>
            </a:r>
          </a:p>
          <a:p>
            <a:r>
              <a:rPr lang="en-US">
                <a:solidFill>
                  <a:srgbClr val="000000"/>
                </a:solidFill>
              </a:rPr>
              <a:t>Function in protection of underlying areas subjected to abrasion </a:t>
            </a:r>
          </a:p>
          <a:p>
            <a:r>
              <a:rPr lang="en-US">
                <a:solidFill>
                  <a:srgbClr val="000000"/>
                </a:solidFill>
              </a:rPr>
              <a:t>Forms the external part of the skin’s epidermis (keratinized cells), and linings of the esophagus, mouth, and vagina (nonkeratinized cells)</a:t>
            </a:r>
          </a:p>
        </p:txBody>
      </p:sp>
      <p:pic>
        <p:nvPicPr>
          <p:cNvPr id="576517" name="Picture 5"/>
          <p:cNvPicPr>
            <a:picLocks noChangeAspect="1" noChangeArrowheads="1"/>
          </p:cNvPicPr>
          <p:nvPr/>
        </p:nvPicPr>
        <p:blipFill>
          <a:blip r:embed="rId2" cstate="print"/>
          <a:srcRect t="1631" b="3935"/>
          <a:stretch>
            <a:fillRect/>
          </a:stretch>
        </p:blipFill>
        <p:spPr bwMode="auto">
          <a:xfrm>
            <a:off x="76200" y="917575"/>
            <a:ext cx="8915400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Stratified Cuboidal and Columnar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2600">
                <a:solidFill>
                  <a:srgbClr val="000000"/>
                </a:solidFill>
              </a:rPr>
              <a:t>Stratified cuboidal</a:t>
            </a:r>
          </a:p>
          <a:p>
            <a:pPr lvl="1">
              <a:lnSpc>
                <a:spcPct val="85000"/>
              </a:lnSpc>
            </a:pPr>
            <a:r>
              <a:rPr lang="en-US" sz="2500">
                <a:solidFill>
                  <a:srgbClr val="000000"/>
                </a:solidFill>
              </a:rPr>
              <a:t>Quite rare in the body</a:t>
            </a:r>
          </a:p>
          <a:p>
            <a:pPr lvl="1">
              <a:lnSpc>
                <a:spcPct val="85000"/>
              </a:lnSpc>
            </a:pPr>
            <a:r>
              <a:rPr lang="en-US" sz="2500">
                <a:solidFill>
                  <a:srgbClr val="000000"/>
                </a:solidFill>
              </a:rPr>
              <a:t>Found in some sweat and mammary glands</a:t>
            </a:r>
          </a:p>
          <a:p>
            <a:pPr lvl="1">
              <a:lnSpc>
                <a:spcPct val="85000"/>
              </a:lnSpc>
            </a:pPr>
            <a:r>
              <a:rPr lang="en-US" sz="2500">
                <a:solidFill>
                  <a:srgbClr val="000000"/>
                </a:solidFill>
              </a:rPr>
              <a:t>Typically two cell layers thick</a:t>
            </a:r>
          </a:p>
          <a:p>
            <a:pPr>
              <a:lnSpc>
                <a:spcPct val="85000"/>
              </a:lnSpc>
            </a:pPr>
            <a:r>
              <a:rPr lang="en-US" sz="2600">
                <a:solidFill>
                  <a:srgbClr val="000000"/>
                </a:solidFill>
              </a:rPr>
              <a:t>Stratified columnar </a:t>
            </a:r>
          </a:p>
          <a:p>
            <a:pPr lvl="1">
              <a:lnSpc>
                <a:spcPct val="85000"/>
              </a:lnSpc>
            </a:pPr>
            <a:r>
              <a:rPr lang="en-US" sz="2500">
                <a:solidFill>
                  <a:srgbClr val="000000"/>
                </a:solidFill>
              </a:rPr>
              <a:t>Limited distribution in the body</a:t>
            </a:r>
          </a:p>
          <a:p>
            <a:pPr lvl="1">
              <a:lnSpc>
                <a:spcPct val="85000"/>
              </a:lnSpc>
            </a:pPr>
            <a:r>
              <a:rPr lang="en-US" sz="2500">
                <a:solidFill>
                  <a:srgbClr val="000000"/>
                </a:solidFill>
              </a:rPr>
              <a:t>Found in the pharynx, male urethra, and lining some glandular ducts</a:t>
            </a:r>
          </a:p>
          <a:p>
            <a:pPr lvl="1">
              <a:lnSpc>
                <a:spcPct val="85000"/>
              </a:lnSpc>
            </a:pPr>
            <a:r>
              <a:rPr lang="en-US" sz="2500">
                <a:solidFill>
                  <a:srgbClr val="000000"/>
                </a:solidFill>
              </a:rPr>
              <a:t>Also occurs at transition areas between two other types of epithelia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Transitional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Several cell layers, basal cells are cuboidal, surface cells are dome shaped</a:t>
            </a:r>
          </a:p>
          <a:p>
            <a:r>
              <a:rPr lang="en-US">
                <a:solidFill>
                  <a:srgbClr val="000000"/>
                </a:solidFill>
              </a:rPr>
              <a:t>Stretches to permit the distension of the urinary bladder</a:t>
            </a:r>
          </a:p>
          <a:p>
            <a:r>
              <a:rPr lang="en-US"/>
              <a:t>Lines the urinary bladder, ureters, and part of the urethra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Transitional</a:t>
            </a:r>
          </a:p>
        </p:txBody>
      </p:sp>
      <p:sp>
        <p:nvSpPr>
          <p:cNvPr id="579587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4.2f</a:t>
            </a:r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Several cell layers, basal cells are cuboidal, surface cells are dome shaped</a:t>
            </a:r>
          </a:p>
          <a:p>
            <a:r>
              <a:rPr lang="en-US">
                <a:solidFill>
                  <a:srgbClr val="000000"/>
                </a:solidFill>
              </a:rPr>
              <a:t>Stretches to permit the distension of the urinary bladder</a:t>
            </a:r>
          </a:p>
          <a:p>
            <a:r>
              <a:rPr lang="en-US">
                <a:solidFill>
                  <a:srgbClr val="000000"/>
                </a:solidFill>
              </a:rPr>
              <a:t>Lines the urinary bladder, ureters, and part of the urethra</a:t>
            </a:r>
          </a:p>
        </p:txBody>
      </p:sp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2" cstate="print"/>
          <a:srcRect t="1724" b="4024"/>
          <a:stretch>
            <a:fillRect/>
          </a:stretch>
        </p:blipFill>
        <p:spPr bwMode="auto">
          <a:xfrm>
            <a:off x="76200" y="917575"/>
            <a:ext cx="8915400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Glandular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gland is one or more cells that makes and secretes an aqueous fluid</a:t>
            </a:r>
          </a:p>
          <a:p>
            <a:r>
              <a:rPr lang="en-US">
                <a:solidFill>
                  <a:srgbClr val="000000"/>
                </a:solidFill>
              </a:rPr>
              <a:t>Classified by: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Site of product release – endocrine or exocrine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Relative number of cells forming the gland – unicellular or multicellular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Tissues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Groups of cells similar in structure and function</a:t>
            </a:r>
          </a:p>
          <a:p>
            <a:r>
              <a:rPr lang="en-US">
                <a:solidFill>
                  <a:srgbClr val="000000"/>
                </a:solidFill>
              </a:rPr>
              <a:t>The four types of tissues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Epithelial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Connective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Muscle</a:t>
            </a:r>
          </a:p>
          <a:p>
            <a:pPr lvl="1"/>
            <a:r>
              <a:rPr lang="en-US"/>
              <a:t>Nerve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Glands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Ductless glands that produce hormones</a:t>
            </a:r>
          </a:p>
          <a:p>
            <a:r>
              <a:rPr lang="en-US"/>
              <a:t>Secretes their products directly into the blood rather than through ducts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Secretions include amino acids, proteins, glycoproteins, and steroids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Exocrine Glands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More numerous than endocrine glands</a:t>
            </a:r>
          </a:p>
          <a:p>
            <a:r>
              <a:rPr lang="en-US">
                <a:solidFill>
                  <a:srgbClr val="000000"/>
                </a:solidFill>
              </a:rPr>
              <a:t>Secrete their products onto body surfaces (skin) or into body cavities</a:t>
            </a:r>
          </a:p>
          <a:p>
            <a:r>
              <a:rPr lang="en-US">
                <a:solidFill>
                  <a:srgbClr val="000000"/>
                </a:solidFill>
              </a:rPr>
              <a:t>Examples include mucous, sweat, oil, and salivary glands</a:t>
            </a:r>
          </a:p>
          <a:p>
            <a:r>
              <a:rPr lang="en-US">
                <a:solidFill>
                  <a:srgbClr val="000000"/>
                </a:solidFill>
              </a:rPr>
              <a:t>The only important unicellular gland is the goblet cell</a:t>
            </a:r>
          </a:p>
          <a:p>
            <a:r>
              <a:rPr lang="en-US">
                <a:solidFill>
                  <a:srgbClr val="000000"/>
                </a:solidFill>
              </a:rPr>
              <a:t>Multicellular exocrine glands are composed of a duct and secretory unit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Multicellular Exocrine Glands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Classified according to: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Simple or compound duct type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Structure of their secretory units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7696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4.3a-d</a:t>
            </a: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08" name="Line 4"/>
          <p:cNvSpPr>
            <a:spLocks noChangeShapeType="1"/>
          </p:cNvSpPr>
          <p:nvPr/>
        </p:nvSpPr>
        <p:spPr bwMode="auto">
          <a:xfrm>
            <a:off x="152400" y="1066800"/>
            <a:ext cx="8991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Classification of Multicellular Exocrine Glands</a:t>
            </a:r>
          </a:p>
        </p:txBody>
      </p:sp>
      <p:pic>
        <p:nvPicPr>
          <p:cNvPr id="5847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915400" cy="3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Classification of Multicellular Exocrine Glands</a:t>
            </a:r>
          </a:p>
        </p:txBody>
      </p:sp>
      <p:sp>
        <p:nvSpPr>
          <p:cNvPr id="585732" name="Line 4"/>
          <p:cNvSpPr>
            <a:spLocks noChangeShapeType="1"/>
          </p:cNvSpPr>
          <p:nvPr/>
        </p:nvSpPr>
        <p:spPr bwMode="auto">
          <a:xfrm>
            <a:off x="152400" y="1066800"/>
            <a:ext cx="8991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7696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4.3e-g</a:t>
            </a:r>
          </a:p>
        </p:txBody>
      </p:sp>
      <p:pic>
        <p:nvPicPr>
          <p:cNvPr id="5857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8915400" cy="3213100"/>
          </a:xfrm>
          <a:prstGeom prst="rect">
            <a:avLst/>
          </a:prstGeom>
          <a:noFill/>
        </p:spPr>
      </p:pic>
      <p:pic>
        <p:nvPicPr>
          <p:cNvPr id="585735" name="Picture 7"/>
          <p:cNvPicPr>
            <a:picLocks noChangeAspect="1" noChangeArrowheads="1"/>
          </p:cNvPicPr>
          <p:nvPr/>
        </p:nvPicPr>
        <p:blipFill>
          <a:blip r:embed="rId3" cstate="print"/>
          <a:srcRect b="87459"/>
          <a:stretch>
            <a:fillRect/>
          </a:stretch>
        </p:blipFill>
        <p:spPr bwMode="auto">
          <a:xfrm>
            <a:off x="130175" y="2028825"/>
            <a:ext cx="8915400" cy="42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Tissue: The Living Fabric</a:t>
            </a:r>
          </a:p>
          <a:p>
            <a:r>
              <a:rPr lang="en-US" sz="3200" b="1">
                <a:solidFill>
                  <a:srgbClr val="993333"/>
                </a:solidFill>
                <a:latin typeface="Times New Roman" pitchFamily="18" charset="0"/>
              </a:rPr>
              <a:t>Part 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Modes of Secretion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0450" cy="5791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Merocrine – products are secreted by exocytosis (e.g., pancreas, sweat, and salivary glands)</a:t>
            </a:r>
          </a:p>
          <a:p>
            <a:r>
              <a:rPr lang="en-US">
                <a:solidFill>
                  <a:srgbClr val="000000"/>
                </a:solidFill>
              </a:rPr>
              <a:t>Holocrine – products are secreted by the rupture of gland cells (e.g., sebaceous glands)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Modes of Secretion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4.4</a:t>
            </a:r>
          </a:p>
        </p:txBody>
      </p:sp>
      <p:pic>
        <p:nvPicPr>
          <p:cNvPr id="588804" name="Picture 4"/>
          <p:cNvPicPr>
            <a:picLocks noChangeAspect="1" noChangeArrowheads="1"/>
          </p:cNvPicPr>
          <p:nvPr/>
        </p:nvPicPr>
        <p:blipFill>
          <a:blip r:embed="rId2" cstate="print"/>
          <a:srcRect b="3563"/>
          <a:stretch>
            <a:fillRect/>
          </a:stretch>
        </p:blipFill>
        <p:spPr bwMode="auto">
          <a:xfrm>
            <a:off x="211138" y="1104900"/>
            <a:ext cx="4089400" cy="5187950"/>
          </a:xfrm>
          <a:prstGeom prst="rect">
            <a:avLst/>
          </a:prstGeom>
          <a:noFill/>
        </p:spPr>
      </p:pic>
      <p:pic>
        <p:nvPicPr>
          <p:cNvPr id="588805" name="Picture 5"/>
          <p:cNvPicPr>
            <a:picLocks noChangeAspect="1" noChangeArrowheads="1"/>
          </p:cNvPicPr>
          <p:nvPr/>
        </p:nvPicPr>
        <p:blipFill>
          <a:blip r:embed="rId3" cstate="print"/>
          <a:srcRect b="3479"/>
          <a:stretch>
            <a:fillRect/>
          </a:stretch>
        </p:blipFill>
        <p:spPr bwMode="auto">
          <a:xfrm>
            <a:off x="4545013" y="1401763"/>
            <a:ext cx="4481512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Found throughout the body; most abundant and widely distributed in primary tissues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Connective tissue proper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Cartilage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Bone</a:t>
            </a:r>
          </a:p>
          <a:p>
            <a:pPr lvl="1"/>
            <a:r>
              <a:rPr lang="en-US"/>
              <a:t>Blood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</a:t>
            </a:r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4.5</a:t>
            </a:r>
          </a:p>
        </p:txBody>
      </p:sp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2" cstate="print"/>
          <a:srcRect b="3287"/>
          <a:stretch>
            <a:fillRect/>
          </a:stretch>
        </p:blipFill>
        <p:spPr bwMode="auto">
          <a:xfrm>
            <a:off x="304800" y="685800"/>
            <a:ext cx="8585200" cy="580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Tissue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Cellularity – composed almost entirely of cells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Special contacts – form continuous sheets held together by tight junctions and desmosomes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Polarity – apical and basal surfaces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Supported by connective tissue – reticular and basal laminae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Avascular but innervated – contains no blood vessels but supplied by nerve fibers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Regenerative – rapidly replaces lost cells by cell division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Connective Tissue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Binding and support</a:t>
            </a:r>
          </a:p>
          <a:p>
            <a:r>
              <a:rPr lang="en-US">
                <a:solidFill>
                  <a:srgbClr val="000000"/>
                </a:solidFill>
              </a:rPr>
              <a:t>Protection</a:t>
            </a:r>
          </a:p>
          <a:p>
            <a:r>
              <a:rPr lang="en-US">
                <a:solidFill>
                  <a:srgbClr val="000000"/>
                </a:solidFill>
              </a:rPr>
              <a:t>Insulation</a:t>
            </a:r>
          </a:p>
          <a:p>
            <a:r>
              <a:rPr lang="en-US"/>
              <a:t>Transportation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Connective Tissue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Connective tissues have: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Mesenchyme as their common tissue of origin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Varying degrees of vascularity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Nonliving extracellular matrix, consisting of ground substance and fibers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Elements of Connective Tissue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Ground substance – unstructured material that fills the space between cells</a:t>
            </a:r>
          </a:p>
          <a:p>
            <a:r>
              <a:rPr lang="en-US">
                <a:solidFill>
                  <a:srgbClr val="000000"/>
                </a:solidFill>
              </a:rPr>
              <a:t>Fibers – collagen, elastic, or reticular</a:t>
            </a:r>
          </a:p>
          <a:p>
            <a:r>
              <a:rPr lang="en-US">
                <a:solidFill>
                  <a:srgbClr val="000000"/>
                </a:solidFill>
              </a:rPr>
              <a:t>Cells – fibroblasts, chondroblasts, osteoblasts, and hematopoietic stem cells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Substance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Interstitial (tissue) fluid</a:t>
            </a:r>
          </a:p>
          <a:p>
            <a:r>
              <a:rPr lang="en-US">
                <a:solidFill>
                  <a:srgbClr val="000000"/>
                </a:solidFill>
              </a:rPr>
              <a:t>Adhesion proteins – fibronectin and laminin</a:t>
            </a:r>
          </a:p>
          <a:p>
            <a:r>
              <a:rPr lang="en-US">
                <a:solidFill>
                  <a:srgbClr val="000000"/>
                </a:solidFill>
              </a:rPr>
              <a:t>Proteoglycans – glycosaminoglycans (GAGs)</a:t>
            </a:r>
          </a:p>
          <a:p>
            <a:r>
              <a:rPr lang="en-US"/>
              <a:t>Functions as a molecular sieve through which nutrients diffuse between blood capillaries and cells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Substance: Proteoglycan Structure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4.6b</a:t>
            </a:r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2" cstate="print"/>
          <a:srcRect t="999" r="-3061" b="2974"/>
          <a:stretch>
            <a:fillRect/>
          </a:stretch>
        </p:blipFill>
        <p:spPr bwMode="auto">
          <a:xfrm>
            <a:off x="838200" y="685800"/>
            <a:ext cx="7924800" cy="580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Fibers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Collagen – tough; provides high tensile strength</a:t>
            </a:r>
          </a:p>
          <a:p>
            <a:r>
              <a:rPr lang="en-US">
                <a:solidFill>
                  <a:srgbClr val="000000"/>
                </a:solidFill>
              </a:rPr>
              <a:t>Elastic – long, thin fibers that allow for stretch</a:t>
            </a:r>
          </a:p>
          <a:p>
            <a:r>
              <a:rPr lang="en-US">
                <a:solidFill>
                  <a:srgbClr val="000000"/>
                </a:solidFill>
              </a:rPr>
              <a:t>Reticular – branched collagenous fibers that form delicate networks</a:t>
            </a:r>
            <a:endParaRPr 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Fibroblasts – connective tissue proper</a:t>
            </a:r>
          </a:p>
          <a:p>
            <a:r>
              <a:rPr lang="en-US">
                <a:solidFill>
                  <a:srgbClr val="000000"/>
                </a:solidFill>
              </a:rPr>
              <a:t>Chondroblasts – cartilage </a:t>
            </a:r>
          </a:p>
          <a:p>
            <a:r>
              <a:rPr lang="en-US">
                <a:solidFill>
                  <a:srgbClr val="000000"/>
                </a:solidFill>
              </a:rPr>
              <a:t>Osteoblasts – bone</a:t>
            </a:r>
          </a:p>
          <a:p>
            <a:r>
              <a:rPr lang="en-US">
                <a:solidFill>
                  <a:srgbClr val="000000"/>
                </a:solidFill>
              </a:rPr>
              <a:t>Hematopoietic stem cells – blood</a:t>
            </a:r>
          </a:p>
          <a:p>
            <a:r>
              <a:rPr lang="en-US">
                <a:solidFill>
                  <a:srgbClr val="000000"/>
                </a:solidFill>
              </a:rPr>
              <a:t>White blood cells, plasma cells, macrophages, and mast cells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Embryonic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Mesenchyme – embryonic connective tissue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Gel-like ground substance with fibers and star-shaped mesenchymal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Gives rise to all other connective tissues</a:t>
            </a:r>
          </a:p>
          <a:p>
            <a:pPr lvl="1"/>
            <a:r>
              <a:rPr lang="en-US"/>
              <a:t>Found in the embryo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Embryonic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4.8a</a:t>
            </a:r>
          </a:p>
        </p:txBody>
      </p:sp>
      <p:pic>
        <p:nvPicPr>
          <p:cNvPr id="600068" name="Picture 4"/>
          <p:cNvPicPr>
            <a:picLocks noChangeAspect="1" noChangeArrowheads="1"/>
          </p:cNvPicPr>
          <p:nvPr/>
        </p:nvPicPr>
        <p:blipFill>
          <a:blip r:embed="rId2" cstate="print"/>
          <a:srcRect t="1631" b="3935"/>
          <a:stretch>
            <a:fillRect/>
          </a:stretch>
        </p:blipFill>
        <p:spPr bwMode="auto">
          <a:xfrm>
            <a:off x="76200" y="849313"/>
            <a:ext cx="8991600" cy="553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Loose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Areolar connective tissue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Gel-like matrix with all three connective tissue fibers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Fibroblasts, macrophages, mast cells, and some white blood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Wraps and cushions organs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Widely distributed throughout the body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Epithelia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2057400" cy="5562600"/>
          </a:xfrm>
          <a:noFill/>
          <a:ln/>
        </p:spPr>
        <p:txBody>
          <a:bodyPr/>
          <a:lstStyle/>
          <a:p>
            <a:r>
              <a:rPr lang="en-US"/>
              <a:t>Simple or stratified</a:t>
            </a:r>
          </a:p>
        </p:txBody>
      </p:sp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2" cstate="print"/>
          <a:srcRect t="1021" b="11913"/>
          <a:stretch>
            <a:fillRect/>
          </a:stretch>
        </p:blipFill>
        <p:spPr bwMode="auto">
          <a:xfrm>
            <a:off x="2362200" y="836613"/>
            <a:ext cx="6629400" cy="5500687"/>
          </a:xfrm>
          <a:prstGeom prst="rect">
            <a:avLst/>
          </a:prstGeom>
          <a:noFill/>
        </p:spPr>
      </p:pic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Loose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4.8b</a:t>
            </a:r>
          </a:p>
        </p:txBody>
      </p:sp>
      <p:pic>
        <p:nvPicPr>
          <p:cNvPr id="602116" name="Picture 4"/>
          <p:cNvPicPr>
            <a:picLocks noChangeAspect="1" noChangeArrowheads="1"/>
          </p:cNvPicPr>
          <p:nvPr/>
        </p:nvPicPr>
        <p:blipFill>
          <a:blip r:embed="rId2" cstate="print"/>
          <a:srcRect t="1631" b="5086"/>
          <a:stretch>
            <a:fillRect/>
          </a:stretch>
        </p:blipFill>
        <p:spPr bwMode="auto">
          <a:xfrm>
            <a:off x="152400" y="939800"/>
            <a:ext cx="8839200" cy="5370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Loose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Adipose connective tissue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Matrix similar to areolar connective tissue with closely packed adipocytes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Reserves food stores, insulates against heat loss, and supports and protects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Found under skin, around kidneys, within abdomen, and in breasts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Local fat deposits serve nutrient needs of highly active organs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Loose</a:t>
            </a:r>
          </a:p>
        </p:txBody>
      </p:sp>
      <p:pic>
        <p:nvPicPr>
          <p:cNvPr id="604163" name="Picture 3"/>
          <p:cNvPicPr>
            <a:picLocks noChangeAspect="1" noChangeArrowheads="1"/>
          </p:cNvPicPr>
          <p:nvPr/>
        </p:nvPicPr>
        <p:blipFill>
          <a:blip r:embed="rId2" cstate="print"/>
          <a:srcRect t="1683" b="4041"/>
          <a:stretch>
            <a:fillRect/>
          </a:stretch>
        </p:blipFill>
        <p:spPr bwMode="auto">
          <a:xfrm>
            <a:off x="152400" y="914400"/>
            <a:ext cx="8915400" cy="5473700"/>
          </a:xfrm>
          <a:prstGeom prst="rect">
            <a:avLst/>
          </a:prstGeom>
          <a:noFill/>
        </p:spPr>
      </p:pic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Loose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Reticular connective tissue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Loose ground substance with reticular fibers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Reticular cells lie in a fiber network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Forms a soft internal skeleton, or stroma, that supports other cell types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Found in lymph nodes, bone marrow, and the spleen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Loose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4.8d</a:t>
            </a:r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2" cstate="print"/>
          <a:srcRect t="1724" b="5173"/>
          <a:stretch>
            <a:fillRect/>
          </a:stretch>
        </p:blipFill>
        <p:spPr bwMode="auto">
          <a:xfrm>
            <a:off x="152400" y="908050"/>
            <a:ext cx="8915400" cy="541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Dense Regular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Parallel collagen fibers with a few elastic fibers</a:t>
            </a:r>
          </a:p>
          <a:p>
            <a:r>
              <a:rPr lang="en-US">
                <a:solidFill>
                  <a:srgbClr val="000000"/>
                </a:solidFill>
              </a:rPr>
              <a:t>Major cell type is fibroblasts</a:t>
            </a:r>
          </a:p>
          <a:p>
            <a:r>
              <a:rPr lang="en-US">
                <a:solidFill>
                  <a:srgbClr val="000000"/>
                </a:solidFill>
              </a:rPr>
              <a:t>Attaches muscles to bone or to other muscles, and bone to bone </a:t>
            </a:r>
          </a:p>
          <a:p>
            <a:r>
              <a:rPr lang="en-US">
                <a:solidFill>
                  <a:srgbClr val="000000"/>
                </a:solidFill>
              </a:rPr>
              <a:t>Found in tendons, ligaments, and aponeuroses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Dense Regular</a:t>
            </a:r>
          </a:p>
        </p:txBody>
      </p:sp>
      <p:sp>
        <p:nvSpPr>
          <p:cNvPr id="608259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4.8e</a:t>
            </a:r>
          </a:p>
        </p:txBody>
      </p:sp>
      <p:pic>
        <p:nvPicPr>
          <p:cNvPr id="608260" name="Picture 4"/>
          <p:cNvPicPr>
            <a:picLocks noChangeAspect="1" noChangeArrowheads="1"/>
          </p:cNvPicPr>
          <p:nvPr/>
        </p:nvPicPr>
        <p:blipFill>
          <a:blip r:embed="rId2" cstate="print"/>
          <a:srcRect t="1724" b="4024"/>
          <a:stretch>
            <a:fillRect/>
          </a:stretch>
        </p:blipFill>
        <p:spPr bwMode="auto">
          <a:xfrm>
            <a:off x="152400" y="914400"/>
            <a:ext cx="8915400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Dense Irregular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Irregularly arranged collagen fibers with some elastic fibers</a:t>
            </a:r>
          </a:p>
          <a:p>
            <a:r>
              <a:rPr lang="en-US">
                <a:solidFill>
                  <a:srgbClr val="000000"/>
                </a:solidFill>
              </a:rPr>
              <a:t>Major cell type is fibroblasts</a:t>
            </a:r>
          </a:p>
          <a:p>
            <a:r>
              <a:rPr lang="en-US">
                <a:solidFill>
                  <a:srgbClr val="000000"/>
                </a:solidFill>
              </a:rPr>
              <a:t>Withstands tension in many directions providing structural strength</a:t>
            </a:r>
          </a:p>
          <a:p>
            <a:r>
              <a:rPr lang="en-US">
                <a:solidFill>
                  <a:srgbClr val="000000"/>
                </a:solidFill>
              </a:rPr>
              <a:t>Found in the dermis, submucosa of the digestive tract, and fibrous organ capsules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Proper: Dense Regular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4.8f</a:t>
            </a:r>
          </a:p>
        </p:txBody>
      </p:sp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2" cstate="print"/>
          <a:srcRect t="1631" b="5086"/>
          <a:stretch>
            <a:fillRect/>
          </a:stretch>
        </p:blipFill>
        <p:spPr bwMode="auto">
          <a:xfrm>
            <a:off x="152400" y="914400"/>
            <a:ext cx="8915400" cy="541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Tissue: The Living Fabric</a:t>
            </a:r>
          </a:p>
          <a:p>
            <a:r>
              <a:rPr lang="en-US" sz="3200" b="1">
                <a:solidFill>
                  <a:srgbClr val="993333"/>
                </a:solidFill>
                <a:latin typeface="Times New Roman" pitchFamily="18" charset="0"/>
              </a:rPr>
              <a:t>Part 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Epithelia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3810000" cy="5791200"/>
          </a:xfrm>
          <a:noFill/>
          <a:ln/>
        </p:spPr>
        <p:txBody>
          <a:bodyPr/>
          <a:lstStyle/>
          <a:p>
            <a:r>
              <a:rPr lang="en-US"/>
              <a:t>Squamous, cuboidal, or columnar</a:t>
            </a:r>
          </a:p>
        </p:txBody>
      </p:sp>
      <p:pic>
        <p:nvPicPr>
          <p:cNvPr id="566276" name="Picture 4"/>
          <p:cNvPicPr>
            <a:picLocks noChangeAspect="1" noChangeArrowheads="1"/>
          </p:cNvPicPr>
          <p:nvPr/>
        </p:nvPicPr>
        <p:blipFill>
          <a:blip r:embed="rId2" cstate="print"/>
          <a:srcRect b="9351"/>
          <a:stretch>
            <a:fillRect/>
          </a:stretch>
        </p:blipFill>
        <p:spPr bwMode="auto">
          <a:xfrm>
            <a:off x="4495800" y="762000"/>
            <a:ext cx="3546475" cy="5791200"/>
          </a:xfrm>
          <a:prstGeom prst="rect">
            <a:avLst/>
          </a:prstGeom>
          <a:noFill/>
        </p:spPr>
      </p:pic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4.1b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Cartilage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Hyaline cartilage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Amorphous, firm matrix with imperceptible network of collagen fibers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Chondrocytes lie in lacunae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Supports, reinforces, cushions, and resists compression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Forms the costal cartilage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Found in embryonic skeleton, the end of long bones, nose, trachea, and larynx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Hyaline Cartilage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4.8g</a:t>
            </a:r>
          </a:p>
        </p:txBody>
      </p:sp>
      <p:pic>
        <p:nvPicPr>
          <p:cNvPr id="613380" name="Picture 4"/>
          <p:cNvPicPr>
            <a:picLocks noChangeAspect="1" noChangeArrowheads="1"/>
          </p:cNvPicPr>
          <p:nvPr/>
        </p:nvPicPr>
        <p:blipFill>
          <a:blip r:embed="rId2" cstate="print"/>
          <a:srcRect t="1631" b="3935"/>
          <a:stretch>
            <a:fillRect/>
          </a:stretch>
        </p:blipFill>
        <p:spPr bwMode="auto">
          <a:xfrm>
            <a:off x="152400" y="914400"/>
            <a:ext cx="8915400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Elastic Cartilage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Similar to hyaline cartilage but with more elastic fibers</a:t>
            </a:r>
          </a:p>
          <a:p>
            <a:r>
              <a:rPr lang="en-US">
                <a:solidFill>
                  <a:srgbClr val="000000"/>
                </a:solidFill>
              </a:rPr>
              <a:t>Maintains shape and structure while allowing flexibility</a:t>
            </a:r>
          </a:p>
          <a:p>
            <a:r>
              <a:rPr lang="en-US">
                <a:solidFill>
                  <a:srgbClr val="000000"/>
                </a:solidFill>
              </a:rPr>
              <a:t>Supports external ear (pinna) and the epiglottis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Elastic Cartilage</a:t>
            </a:r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4.8h</a:t>
            </a:r>
          </a:p>
        </p:txBody>
      </p:sp>
      <p:sp>
        <p:nvSpPr>
          <p:cNvPr id="6154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Similar to hyaline cartilage but with more elastic fibers</a:t>
            </a:r>
          </a:p>
          <a:p>
            <a:r>
              <a:rPr lang="en-US">
                <a:solidFill>
                  <a:srgbClr val="000000"/>
                </a:solidFill>
              </a:rPr>
              <a:t>Maintains shape and structure while allowing flexibility</a:t>
            </a:r>
          </a:p>
          <a:p>
            <a:r>
              <a:rPr lang="en-US">
                <a:solidFill>
                  <a:srgbClr val="000000"/>
                </a:solidFill>
              </a:rPr>
              <a:t>Supports external ear (pinna) and the epiglottis</a:t>
            </a:r>
          </a:p>
        </p:txBody>
      </p:sp>
      <p:pic>
        <p:nvPicPr>
          <p:cNvPr id="615429" name="Picture 5"/>
          <p:cNvPicPr>
            <a:picLocks noChangeAspect="1" noChangeArrowheads="1"/>
          </p:cNvPicPr>
          <p:nvPr/>
        </p:nvPicPr>
        <p:blipFill>
          <a:blip r:embed="rId2" cstate="print"/>
          <a:srcRect t="1816" b="4111"/>
          <a:stretch>
            <a:fillRect/>
          </a:stretch>
        </p:blipFill>
        <p:spPr bwMode="auto">
          <a:xfrm>
            <a:off x="76200" y="869950"/>
            <a:ext cx="8991600" cy="553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Fibrocartilage Cartilage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Matrix similar to hyaline cartilage but less firm with thick collagen fibers</a:t>
            </a:r>
          </a:p>
          <a:p>
            <a:r>
              <a:rPr lang="en-US">
                <a:solidFill>
                  <a:srgbClr val="000000"/>
                </a:solidFill>
              </a:rPr>
              <a:t>Provides tensile strength and absorbs compression shock</a:t>
            </a:r>
          </a:p>
          <a:p>
            <a:r>
              <a:rPr lang="en-US">
                <a:solidFill>
                  <a:srgbClr val="000000"/>
                </a:solidFill>
              </a:rPr>
              <a:t>Found in intervertebral discs (shock absorbent), the pubic symphysis, and in discs of the knee joint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Fibrocartilage Cartilage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4.8i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Matrix similar to hyaline cartilage but less firm with thick collagen fibers</a:t>
            </a:r>
          </a:p>
          <a:p>
            <a:r>
              <a:rPr lang="en-US">
                <a:solidFill>
                  <a:srgbClr val="000000"/>
                </a:solidFill>
              </a:rPr>
              <a:t>Provides tensile strength and absorbs compression shock</a:t>
            </a:r>
          </a:p>
          <a:p>
            <a:r>
              <a:rPr lang="en-US">
                <a:solidFill>
                  <a:srgbClr val="000000"/>
                </a:solidFill>
              </a:rPr>
              <a:t>Found in intervertebral discs, the pubic symphysis, and in discs of the knee joint</a:t>
            </a:r>
          </a:p>
        </p:txBody>
      </p:sp>
      <p:pic>
        <p:nvPicPr>
          <p:cNvPr id="617477" name="Picture 5"/>
          <p:cNvPicPr>
            <a:picLocks noChangeAspect="1" noChangeArrowheads="1"/>
          </p:cNvPicPr>
          <p:nvPr/>
        </p:nvPicPr>
        <p:blipFill>
          <a:blip r:embed="rId2" cstate="print"/>
          <a:srcRect t="1724" b="4024"/>
          <a:stretch>
            <a:fillRect/>
          </a:stretch>
        </p:blipFill>
        <p:spPr bwMode="auto">
          <a:xfrm>
            <a:off x="152400" y="965200"/>
            <a:ext cx="8839200" cy="543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Bone (Osseous Tissue)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Hard, calcified matrix with collagen fibers found in bone</a:t>
            </a:r>
          </a:p>
          <a:p>
            <a:r>
              <a:rPr lang="en-US">
                <a:solidFill>
                  <a:srgbClr val="000000"/>
                </a:solidFill>
              </a:rPr>
              <a:t>Osteocytes are found in lacunae and are well vascularized</a:t>
            </a:r>
          </a:p>
          <a:p>
            <a:r>
              <a:rPr lang="en-US">
                <a:solidFill>
                  <a:srgbClr val="000000"/>
                </a:solidFill>
              </a:rPr>
              <a:t>Supports, protects, and provides levers for muscular action</a:t>
            </a:r>
          </a:p>
          <a:p>
            <a:r>
              <a:rPr lang="en-US">
                <a:solidFill>
                  <a:srgbClr val="000000"/>
                </a:solidFill>
              </a:rPr>
              <a:t>Stores calcium, minerals, and fat</a:t>
            </a:r>
          </a:p>
          <a:p>
            <a:r>
              <a:rPr lang="en-US">
                <a:solidFill>
                  <a:srgbClr val="000000"/>
                </a:solidFill>
              </a:rPr>
              <a:t>Marrow inside bones is the site of hematopoiesis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Bone (Osseous Tissue)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4.8j</a:t>
            </a: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2" cstate="print"/>
          <a:srcRect t="1631" b="3935"/>
          <a:stretch>
            <a:fillRect/>
          </a:stretch>
        </p:blipFill>
        <p:spPr bwMode="auto">
          <a:xfrm>
            <a:off x="76200" y="869950"/>
            <a:ext cx="8991600" cy="553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Blood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Red and white cells in a fluid matrix (plasma)</a:t>
            </a:r>
          </a:p>
          <a:p>
            <a:r>
              <a:rPr lang="en-US">
                <a:solidFill>
                  <a:srgbClr val="000000"/>
                </a:solidFill>
              </a:rPr>
              <a:t>Contained within blood vessels</a:t>
            </a:r>
          </a:p>
          <a:p>
            <a:r>
              <a:rPr lang="en-US">
                <a:solidFill>
                  <a:srgbClr val="000000"/>
                </a:solidFill>
              </a:rPr>
              <a:t>Functions in the transport of respiratory gases, nutrients, and wastes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Tissue: Blood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4.8k</a:t>
            </a:r>
          </a:p>
        </p:txBody>
      </p:sp>
      <p:pic>
        <p:nvPicPr>
          <p:cNvPr id="621572" name="Picture 4"/>
          <p:cNvPicPr>
            <a:picLocks noChangeAspect="1" noChangeArrowheads="1"/>
          </p:cNvPicPr>
          <p:nvPr/>
        </p:nvPicPr>
        <p:blipFill>
          <a:blip r:embed="rId2" cstate="print"/>
          <a:srcRect t="1631" b="3935"/>
          <a:stretch>
            <a:fillRect/>
          </a:stretch>
        </p:blipFill>
        <p:spPr bwMode="auto">
          <a:xfrm>
            <a:off x="152400" y="914400"/>
            <a:ext cx="8915400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Simple Squamous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Single layer of flattened cells with disc-shaped nuclei and sparse cytoplasm</a:t>
            </a:r>
          </a:p>
          <a:p>
            <a:r>
              <a:rPr lang="en-US">
                <a:solidFill>
                  <a:srgbClr val="000000"/>
                </a:solidFill>
              </a:rPr>
              <a:t>Usually the </a:t>
            </a:r>
            <a:r>
              <a:rPr lang="en-US"/>
              <a:t>lining of serous membranes.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Functions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Diffusion and filtration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Provide a slick, friction-reducing lining in lymphatic and cardiovascular systems</a:t>
            </a:r>
          </a:p>
          <a:p>
            <a:r>
              <a:rPr lang="en-US"/>
              <a:t>Present in the kidney glomeruli, lining of heart, blood vessels, lymphatic vessels, and serosae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Membranes</a:t>
            </a:r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4.9a</a:t>
            </a:r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3657600" cy="5791200"/>
          </a:xfrm>
          <a:noFill/>
          <a:ln/>
        </p:spPr>
        <p:txBody>
          <a:bodyPr/>
          <a:lstStyle/>
          <a:p>
            <a:r>
              <a:rPr lang="en-US"/>
              <a:t>Cutaneous – skin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22597" name="Picture 5"/>
          <p:cNvPicPr>
            <a:picLocks noChangeAspect="1" noChangeArrowheads="1"/>
          </p:cNvPicPr>
          <p:nvPr/>
        </p:nvPicPr>
        <p:blipFill>
          <a:blip r:embed="rId2" cstate="print"/>
          <a:srcRect t="19354" r="63501" b="4608"/>
          <a:stretch>
            <a:fillRect/>
          </a:stretch>
        </p:blipFill>
        <p:spPr bwMode="auto">
          <a:xfrm>
            <a:off x="3890963" y="990600"/>
            <a:ext cx="4719637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Membranes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4.9b</a:t>
            </a: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3657600" cy="5791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Mucous – lines body cavities open to the exterior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(e.g., digestive and respiratory tracts)</a:t>
            </a:r>
          </a:p>
          <a:p>
            <a:r>
              <a:rPr lang="en-US">
                <a:solidFill>
                  <a:srgbClr val="000000"/>
                </a:solidFill>
              </a:rPr>
              <a:t>Serous – moist membranes found in closed ventral body cavity</a:t>
            </a:r>
          </a:p>
        </p:txBody>
      </p:sp>
      <p:pic>
        <p:nvPicPr>
          <p:cNvPr id="623621" name="Picture 5"/>
          <p:cNvPicPr>
            <a:picLocks noChangeAspect="1" noChangeArrowheads="1"/>
          </p:cNvPicPr>
          <p:nvPr/>
        </p:nvPicPr>
        <p:blipFill>
          <a:blip r:embed="rId2" cstate="print"/>
          <a:srcRect l="50000" r="500"/>
          <a:stretch>
            <a:fillRect/>
          </a:stretch>
        </p:blipFill>
        <p:spPr bwMode="auto">
          <a:xfrm>
            <a:off x="3962400" y="812800"/>
            <a:ext cx="5029200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Membranes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4.9c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2" cstate="print"/>
          <a:srcRect t="729" b="5110"/>
          <a:stretch>
            <a:fillRect/>
          </a:stretch>
        </p:blipFill>
        <p:spPr bwMode="auto">
          <a:xfrm>
            <a:off x="381000" y="769938"/>
            <a:ext cx="8610600" cy="5554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Tissue: The Living Fabric</a:t>
            </a:r>
          </a:p>
          <a:p>
            <a:r>
              <a:rPr lang="en-US" sz="3200" b="1">
                <a:solidFill>
                  <a:srgbClr val="993333"/>
                </a:solidFill>
                <a:latin typeface="Times New Roman" pitchFamily="18" charset="0"/>
              </a:rPr>
              <a:t>Part 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Tissue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4545013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Branched neurons with long cellular processes and support cells</a:t>
            </a:r>
          </a:p>
          <a:p>
            <a:r>
              <a:rPr lang="en-US">
                <a:solidFill>
                  <a:srgbClr val="000000"/>
                </a:solidFill>
              </a:rPr>
              <a:t>Transmits electrical signals from sensory receptors to effectors</a:t>
            </a:r>
          </a:p>
          <a:p>
            <a:r>
              <a:rPr lang="en-US">
                <a:solidFill>
                  <a:srgbClr val="000000"/>
                </a:solidFill>
              </a:rPr>
              <a:t>Found in the brain, spinal cord, and peripheral nerves</a:t>
            </a: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1219200" y="5927725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 i="1">
                <a:solidFill>
                  <a:srgbClr val="993333"/>
                </a:solidFill>
              </a:rPr>
              <a:t>InterActive Physiology</a:t>
            </a:r>
            <a:r>
              <a:rPr lang="en-US" sz="1600" b="1" baseline="30000">
                <a:solidFill>
                  <a:srgbClr val="993333"/>
                </a:solidFill>
              </a:rPr>
              <a:t>®</a:t>
            </a:r>
            <a:r>
              <a:rPr lang="en-US" sz="1600" b="1">
                <a:solidFill>
                  <a:srgbClr val="993333"/>
                </a:solidFill>
              </a:rPr>
              <a:t>: Nervous System I: Anatomy Review</a:t>
            </a:r>
          </a:p>
        </p:txBody>
      </p:sp>
      <p:sp>
        <p:nvSpPr>
          <p:cNvPr id="626693" name="Oval 5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81000" y="5867400"/>
            <a:ext cx="762000" cy="457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Arial" charset="0"/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Tissue</a:t>
            </a:r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4.10</a:t>
            </a:r>
          </a:p>
        </p:txBody>
      </p:sp>
      <p:pic>
        <p:nvPicPr>
          <p:cNvPr id="627716" name="Picture 4"/>
          <p:cNvPicPr>
            <a:picLocks noChangeAspect="1" noChangeArrowheads="1"/>
          </p:cNvPicPr>
          <p:nvPr/>
        </p:nvPicPr>
        <p:blipFill>
          <a:blip r:embed="rId2" cstate="print"/>
          <a:srcRect t="1724" b="4024"/>
          <a:stretch>
            <a:fillRect/>
          </a:stretch>
        </p:blipFill>
        <p:spPr bwMode="auto">
          <a:xfrm>
            <a:off x="152400" y="917575"/>
            <a:ext cx="8915400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Tissue: Skeletal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Long, cylindrical, multinucleate cells with obvious striations</a:t>
            </a:r>
          </a:p>
          <a:p>
            <a:r>
              <a:rPr lang="en-US">
                <a:solidFill>
                  <a:srgbClr val="000000"/>
                </a:solidFill>
              </a:rPr>
              <a:t>Initiates and controls voluntary movement</a:t>
            </a:r>
          </a:p>
          <a:p>
            <a:r>
              <a:rPr lang="en-US">
                <a:solidFill>
                  <a:srgbClr val="000000"/>
                </a:solidFill>
              </a:rPr>
              <a:t>Found in skeletal muscles that attach to bones or skin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Tissue: Skeletal</a:t>
            </a:r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4.11a</a:t>
            </a:r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Long, cylindrical, multinucleate cells with obvious striations</a:t>
            </a:r>
          </a:p>
          <a:p>
            <a:r>
              <a:rPr lang="en-US">
                <a:solidFill>
                  <a:srgbClr val="000000"/>
                </a:solidFill>
              </a:rPr>
              <a:t>Initiates and controls voluntary movement</a:t>
            </a:r>
          </a:p>
          <a:p>
            <a:r>
              <a:rPr lang="en-US">
                <a:solidFill>
                  <a:srgbClr val="000000"/>
                </a:solidFill>
              </a:rPr>
              <a:t>Found in skeletal muscles that attach to bones or skin</a:t>
            </a:r>
          </a:p>
        </p:txBody>
      </p:sp>
      <p:pic>
        <p:nvPicPr>
          <p:cNvPr id="629765" name="Picture 5"/>
          <p:cNvPicPr>
            <a:picLocks noChangeAspect="1" noChangeArrowheads="1"/>
          </p:cNvPicPr>
          <p:nvPr/>
        </p:nvPicPr>
        <p:blipFill>
          <a:blip r:embed="rId2" cstate="print"/>
          <a:srcRect t="1724" b="4024"/>
          <a:stretch>
            <a:fillRect/>
          </a:stretch>
        </p:blipFill>
        <p:spPr bwMode="auto">
          <a:xfrm>
            <a:off x="152400" y="915988"/>
            <a:ext cx="8915400" cy="5484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Tissue: Cardiac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Branching, striated, uninucleate cells interlocking at intercalated discs</a:t>
            </a:r>
          </a:p>
          <a:p>
            <a:r>
              <a:rPr lang="en-US">
                <a:solidFill>
                  <a:srgbClr val="000000"/>
                </a:solidFill>
              </a:rPr>
              <a:t>Propels blood into the circulation</a:t>
            </a:r>
          </a:p>
          <a:p>
            <a:r>
              <a:rPr lang="en-US">
                <a:solidFill>
                  <a:srgbClr val="000000"/>
                </a:solidFill>
              </a:rPr>
              <a:t>Found in the walls of the heart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Tissue: Cardiac</a:t>
            </a:r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4.11b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Branching, striated, uninucleate cells interdigitating at intercalated discs</a:t>
            </a:r>
          </a:p>
          <a:p>
            <a:r>
              <a:rPr lang="en-US">
                <a:solidFill>
                  <a:srgbClr val="000000"/>
                </a:solidFill>
              </a:rPr>
              <a:t>Propels blood into the circulation</a:t>
            </a:r>
          </a:p>
          <a:p>
            <a:r>
              <a:rPr lang="en-US">
                <a:solidFill>
                  <a:srgbClr val="000000"/>
                </a:solidFill>
              </a:rPr>
              <a:t>Found in the walls of the heart</a:t>
            </a:r>
          </a:p>
        </p:txBody>
      </p:sp>
      <p:pic>
        <p:nvPicPr>
          <p:cNvPr id="631813" name="Picture 5"/>
          <p:cNvPicPr>
            <a:picLocks noChangeAspect="1" noChangeArrowheads="1"/>
          </p:cNvPicPr>
          <p:nvPr/>
        </p:nvPicPr>
        <p:blipFill>
          <a:blip r:embed="rId2" cstate="print"/>
          <a:srcRect t="1724" b="4024"/>
          <a:stretch>
            <a:fillRect/>
          </a:stretch>
        </p:blipFill>
        <p:spPr bwMode="auto">
          <a:xfrm>
            <a:off x="152400" y="965200"/>
            <a:ext cx="8839200" cy="543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Simple Squamous</a:t>
            </a: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4.2a</a:t>
            </a:r>
          </a:p>
        </p:txBody>
      </p:sp>
      <p:pic>
        <p:nvPicPr>
          <p:cNvPr id="568324" name="Picture 4"/>
          <p:cNvPicPr>
            <a:picLocks noChangeAspect="1" noChangeArrowheads="1"/>
          </p:cNvPicPr>
          <p:nvPr/>
        </p:nvPicPr>
        <p:blipFill>
          <a:blip r:embed="rId2" cstate="print"/>
          <a:srcRect t="1631" b="3935"/>
          <a:stretch>
            <a:fillRect/>
          </a:stretch>
        </p:blipFill>
        <p:spPr bwMode="auto">
          <a:xfrm>
            <a:off x="101600" y="914400"/>
            <a:ext cx="8890000" cy="54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Tissue: Smooth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Sheets of spindle-shaped cells with central nuclei that have no striations</a:t>
            </a:r>
          </a:p>
          <a:p>
            <a:r>
              <a:rPr lang="en-US">
                <a:solidFill>
                  <a:srgbClr val="000000"/>
                </a:solidFill>
              </a:rPr>
              <a:t>Propels substances along internal passageways (i.e., peristalsis)</a:t>
            </a:r>
          </a:p>
          <a:p>
            <a:r>
              <a:rPr lang="en-US">
                <a:solidFill>
                  <a:srgbClr val="000000"/>
                </a:solidFill>
              </a:rPr>
              <a:t>Found in the walls of hollow organs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Tissue: Smooth</a:t>
            </a:r>
          </a:p>
        </p:txBody>
      </p:sp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4.11c</a:t>
            </a:r>
          </a:p>
        </p:txBody>
      </p:sp>
      <p:pic>
        <p:nvPicPr>
          <p:cNvPr id="633860" name="Picture 4"/>
          <p:cNvPicPr>
            <a:picLocks noChangeAspect="1" noChangeArrowheads="1"/>
          </p:cNvPicPr>
          <p:nvPr/>
        </p:nvPicPr>
        <p:blipFill>
          <a:blip r:embed="rId2" cstate="print"/>
          <a:srcRect t="1631" b="3935"/>
          <a:stretch>
            <a:fillRect/>
          </a:stretch>
        </p:blipFill>
        <p:spPr bwMode="auto">
          <a:xfrm>
            <a:off x="152400" y="965200"/>
            <a:ext cx="8839200" cy="543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Trauma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Causes inflammation, characterized by: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Dilation of blood vessels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Increase in vessel permeability</a:t>
            </a:r>
          </a:p>
          <a:p>
            <a:pPr lvl="1"/>
            <a:r>
              <a:rPr lang="en-US"/>
              <a:t>Redness, heat, swelling, and pain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Repair</a:t>
            </a:r>
          </a:p>
        </p:txBody>
      </p:sp>
      <p:sp>
        <p:nvSpPr>
          <p:cNvPr id="635907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4.12a</a:t>
            </a:r>
          </a:p>
        </p:txBody>
      </p:sp>
      <p:sp>
        <p:nvSpPr>
          <p:cNvPr id="635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4267200" cy="5791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Organization and restored blood supply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blood clot is replaced with granulation tissue</a:t>
            </a:r>
          </a:p>
          <a:p>
            <a:r>
              <a:rPr lang="en-US">
                <a:solidFill>
                  <a:srgbClr val="000000"/>
                </a:solidFill>
              </a:rPr>
              <a:t>Regeneration and fibrosis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Surface epithelium regenerates and the scab detaches</a:t>
            </a:r>
          </a:p>
        </p:txBody>
      </p:sp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2" cstate="print"/>
          <a:srcRect l="751" r="57999" b="6667"/>
          <a:stretch>
            <a:fillRect/>
          </a:stretch>
        </p:blipFill>
        <p:spPr bwMode="auto">
          <a:xfrm>
            <a:off x="4419600" y="1579563"/>
            <a:ext cx="4495800" cy="400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Repair</a:t>
            </a: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4.12b</a:t>
            </a:r>
          </a:p>
        </p:txBody>
      </p:sp>
      <p:sp>
        <p:nvSpPr>
          <p:cNvPr id="636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2971800" cy="5791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Fibrous tissue matures and begins to resemble the adjacent tissue</a:t>
            </a:r>
          </a:p>
        </p:txBody>
      </p:sp>
      <p:pic>
        <p:nvPicPr>
          <p:cNvPr id="636933" name="Picture 5"/>
          <p:cNvPicPr>
            <a:picLocks noChangeAspect="1" noChangeArrowheads="1"/>
          </p:cNvPicPr>
          <p:nvPr/>
        </p:nvPicPr>
        <p:blipFill>
          <a:blip r:embed="rId2" cstate="print"/>
          <a:srcRect l="58250" r="500" b="8095"/>
          <a:stretch>
            <a:fillRect/>
          </a:stretch>
        </p:blipFill>
        <p:spPr bwMode="auto">
          <a:xfrm>
            <a:off x="4359275" y="1619250"/>
            <a:ext cx="4479925" cy="393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Repair</a:t>
            </a:r>
          </a:p>
        </p:txBody>
      </p:sp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4.12c</a:t>
            </a:r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2362200" cy="5791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Results in a fully regenerated epithelium with underlying scar tissue </a:t>
            </a:r>
          </a:p>
        </p:txBody>
      </p:sp>
      <p:pic>
        <p:nvPicPr>
          <p:cNvPr id="637957" name="Picture 5"/>
          <p:cNvPicPr>
            <a:picLocks noChangeAspect="1" noChangeArrowheads="1"/>
          </p:cNvPicPr>
          <p:nvPr/>
        </p:nvPicPr>
        <p:blipFill>
          <a:blip r:embed="rId2" cstate="print"/>
          <a:srcRect l="1379" t="999" r="1379" b="10001"/>
          <a:stretch>
            <a:fillRect/>
          </a:stretch>
        </p:blipFill>
        <p:spPr bwMode="auto">
          <a:xfrm>
            <a:off x="3957638" y="1246188"/>
            <a:ext cx="4859337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Primary germ layers: ectoderm, mesoderm, and endoderm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Three layers of cells formed early in embryonic development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Specialize to form the four primary tissues</a:t>
            </a:r>
          </a:p>
          <a:p>
            <a:r>
              <a:rPr lang="en-US"/>
              <a:t>Nerve tissue arises from ectoderm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715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Muscle, connective tissue, endothelium, and mesothelium arise from mesoderm</a:t>
            </a:r>
          </a:p>
          <a:p>
            <a:r>
              <a:rPr lang="en-US">
                <a:solidFill>
                  <a:srgbClr val="000000"/>
                </a:solidFill>
              </a:rPr>
              <a:t>Most mucosae arise from endoderm</a:t>
            </a:r>
          </a:p>
          <a:p>
            <a:r>
              <a:rPr lang="en-US">
                <a:solidFill>
                  <a:srgbClr val="000000"/>
                </a:solidFill>
              </a:rPr>
              <a:t>Epithelial tissues arise from all three germ layers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</a:t>
            </a:r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4.13</a:t>
            </a:r>
          </a:p>
        </p:txBody>
      </p:sp>
      <p:pic>
        <p:nvPicPr>
          <p:cNvPr id="641028" name="Picture 4"/>
          <p:cNvPicPr>
            <a:picLocks noChangeAspect="1" noChangeArrowheads="1"/>
          </p:cNvPicPr>
          <p:nvPr/>
        </p:nvPicPr>
        <p:blipFill>
          <a:blip r:embed="rId2" cstate="print"/>
          <a:srcRect t="1563" b="6250"/>
          <a:stretch>
            <a:fillRect/>
          </a:stretch>
        </p:blipFill>
        <p:spPr bwMode="auto">
          <a:xfrm>
            <a:off x="381000" y="1752600"/>
            <a:ext cx="8610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Simple Cuboidal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Single layer of cubelike cells with large, spherical central nuclei</a:t>
            </a:r>
          </a:p>
          <a:p>
            <a:r>
              <a:rPr lang="en-US">
                <a:solidFill>
                  <a:srgbClr val="000000"/>
                </a:solidFill>
              </a:rPr>
              <a:t>Function in secretion and absorption</a:t>
            </a:r>
          </a:p>
          <a:p>
            <a:r>
              <a:rPr lang="en-US"/>
              <a:t>Present in kidney tubules, ducts and secretory portions of small glands, and ovary surface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Epithelia: Simple Cuboidal</a:t>
            </a: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Figure 4.2b</a:t>
            </a:r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Single layer of cubelike cells with large, spherical central nuclei</a:t>
            </a:r>
          </a:p>
          <a:p>
            <a:r>
              <a:rPr lang="en-US">
                <a:solidFill>
                  <a:srgbClr val="000000"/>
                </a:solidFill>
              </a:rPr>
              <a:t>Function in secretion and absorption</a:t>
            </a:r>
          </a:p>
          <a:p>
            <a:r>
              <a:rPr lang="en-US"/>
              <a:t>Present in kidney tubules, ducts and secretory portions of small glands, and ovary surface</a:t>
            </a:r>
          </a:p>
        </p:txBody>
      </p:sp>
      <p:pic>
        <p:nvPicPr>
          <p:cNvPr id="570373" name="Picture 5"/>
          <p:cNvPicPr>
            <a:picLocks noChangeAspect="1" noChangeArrowheads="1"/>
          </p:cNvPicPr>
          <p:nvPr/>
        </p:nvPicPr>
        <p:blipFill>
          <a:blip r:embed="rId2" cstate="print"/>
          <a:srcRect t="1724" b="3694"/>
          <a:stretch>
            <a:fillRect/>
          </a:stretch>
        </p:blipFill>
        <p:spPr bwMode="auto">
          <a:xfrm>
            <a:off x="101600" y="914400"/>
            <a:ext cx="8890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1998</Words>
  <Application>Microsoft Office PowerPoint</Application>
  <PresentationFormat>On-screen Show (4:3)</PresentationFormat>
  <Paragraphs>319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Blank</vt:lpstr>
      <vt:lpstr>5</vt:lpstr>
      <vt:lpstr>Tissues</vt:lpstr>
      <vt:lpstr>Epithelial Tissue</vt:lpstr>
      <vt:lpstr>Classification of Epithelia</vt:lpstr>
      <vt:lpstr>Classification of Epithelia</vt:lpstr>
      <vt:lpstr>Epithelia: Simple Squamous</vt:lpstr>
      <vt:lpstr>Epithelia: Simple Squamous</vt:lpstr>
      <vt:lpstr>Epithelia: Simple Cuboidal</vt:lpstr>
      <vt:lpstr>Epithelia: Simple Cuboidal</vt:lpstr>
      <vt:lpstr>Epithelia: Simple Columnar</vt:lpstr>
      <vt:lpstr>Epithelia: Simple Columnar</vt:lpstr>
      <vt:lpstr>Epithelia: Pseudostratified Columnar</vt:lpstr>
      <vt:lpstr>Epithelia: Pseudostratified Columnar</vt:lpstr>
      <vt:lpstr>Epithelia: Stratified Squamous</vt:lpstr>
      <vt:lpstr>Epithelia: Stratified Squamous</vt:lpstr>
      <vt:lpstr>Epithelia: Stratified Cuboidal and Columnar</vt:lpstr>
      <vt:lpstr>Epithelia: Transitional</vt:lpstr>
      <vt:lpstr>Epithelia: Transitional</vt:lpstr>
      <vt:lpstr>Epithelia: Glandular</vt:lpstr>
      <vt:lpstr>Endocrine Glands</vt:lpstr>
      <vt:lpstr>Exocrine Glands</vt:lpstr>
      <vt:lpstr>Multicellular Exocrine Glands</vt:lpstr>
      <vt:lpstr>Structural Classification of Multicellular Exocrine Glands</vt:lpstr>
      <vt:lpstr>Structural Classification of Multicellular Exocrine Glands</vt:lpstr>
      <vt:lpstr>4</vt:lpstr>
      <vt:lpstr>Modes of Secretion</vt:lpstr>
      <vt:lpstr>Modes of Secretion</vt:lpstr>
      <vt:lpstr>Connective Tissue</vt:lpstr>
      <vt:lpstr>Connective Tissue</vt:lpstr>
      <vt:lpstr>Functions of Connective Tissue</vt:lpstr>
      <vt:lpstr>Characteristics of Connective Tissue</vt:lpstr>
      <vt:lpstr>Structural Elements of Connective Tissue</vt:lpstr>
      <vt:lpstr>Ground Substance</vt:lpstr>
      <vt:lpstr>Ground Substance: Proteoglycan Structure</vt:lpstr>
      <vt:lpstr>Fibers</vt:lpstr>
      <vt:lpstr>Cells</vt:lpstr>
      <vt:lpstr>Connective Tissue: Embryonic</vt:lpstr>
      <vt:lpstr>Connective Tissue: Embryonic</vt:lpstr>
      <vt:lpstr>Connective Tissue Proper: Loose</vt:lpstr>
      <vt:lpstr>Connective Tissue Proper: Loose</vt:lpstr>
      <vt:lpstr>Connective Tissue Proper: Loose</vt:lpstr>
      <vt:lpstr>Connective Tissue Proper: Loose</vt:lpstr>
      <vt:lpstr>Connective Tissue Proper: Loose</vt:lpstr>
      <vt:lpstr>Connective Tissue Proper: Loose</vt:lpstr>
      <vt:lpstr>Connective Tissue Proper: Dense Regular</vt:lpstr>
      <vt:lpstr>Connective Tissue Proper: Dense Regular</vt:lpstr>
      <vt:lpstr>Connective Tissue Proper: Dense Irregular</vt:lpstr>
      <vt:lpstr>Connective Tissue Proper: Dense Regular</vt:lpstr>
      <vt:lpstr>4</vt:lpstr>
      <vt:lpstr>Connective Tissue: Cartilage</vt:lpstr>
      <vt:lpstr>Connective Tissue: Hyaline Cartilage</vt:lpstr>
      <vt:lpstr>Connective Tissue: Elastic Cartilage</vt:lpstr>
      <vt:lpstr>Connective Tissue: Elastic Cartilage</vt:lpstr>
      <vt:lpstr>Connective Tissue: Fibrocartilage Cartilage</vt:lpstr>
      <vt:lpstr>Connective Tissue: Fibrocartilage Cartilage</vt:lpstr>
      <vt:lpstr>Connective Tissue: Bone (Osseous Tissue)</vt:lpstr>
      <vt:lpstr>Connective Tissue: Bone (Osseous Tissue)</vt:lpstr>
      <vt:lpstr>Connective Tissue: Blood</vt:lpstr>
      <vt:lpstr>Connective Tissue: Blood</vt:lpstr>
      <vt:lpstr>Epithelial Membranes</vt:lpstr>
      <vt:lpstr>Epithelial Membranes</vt:lpstr>
      <vt:lpstr>Epithelial Membranes</vt:lpstr>
      <vt:lpstr>4</vt:lpstr>
      <vt:lpstr>Nervous Tissue</vt:lpstr>
      <vt:lpstr>Nervous Tissue</vt:lpstr>
      <vt:lpstr>Muscle Tissue: Skeletal</vt:lpstr>
      <vt:lpstr>Muscle Tissue: Skeletal</vt:lpstr>
      <vt:lpstr>Muscle Tissue: Cardiac</vt:lpstr>
      <vt:lpstr>Muscle Tissue: Cardiac</vt:lpstr>
      <vt:lpstr>Muscle Tissue: Smooth</vt:lpstr>
      <vt:lpstr>Muscle Tissue: Smooth</vt:lpstr>
      <vt:lpstr>Tissue Trauma</vt:lpstr>
      <vt:lpstr>Tissue Repair</vt:lpstr>
      <vt:lpstr>Tissue Repair</vt:lpstr>
      <vt:lpstr>Tissue Repair</vt:lpstr>
      <vt:lpstr>Developmental Aspects</vt:lpstr>
      <vt:lpstr>Developmental Aspects</vt:lpstr>
      <vt:lpstr>Developmental Aspects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Tissue</dc:title>
  <dc:subject>Bio 121</dc:subject>
  <dc:creator>Dr. Enriquez</dc:creator>
  <cp:lastModifiedBy>Windows User</cp:lastModifiedBy>
  <cp:revision>180</cp:revision>
  <dcterms:created xsi:type="dcterms:W3CDTF">2002-11-19T06:42:31Z</dcterms:created>
  <dcterms:modified xsi:type="dcterms:W3CDTF">2014-12-10T13:16:05Z</dcterms:modified>
</cp:coreProperties>
</file>