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8" r:id="rId1"/>
  </p:sldMasterIdLst>
  <p:notesMasterIdLst>
    <p:notesMasterId r:id="rId63"/>
  </p:notesMasterIdLst>
  <p:sldIdLst>
    <p:sldId id="354" r:id="rId2"/>
    <p:sldId id="258" r:id="rId3"/>
    <p:sldId id="370" r:id="rId4"/>
    <p:sldId id="371" r:id="rId5"/>
    <p:sldId id="265" r:id="rId6"/>
    <p:sldId id="355" r:id="rId7"/>
    <p:sldId id="266" r:id="rId8"/>
    <p:sldId id="267" r:id="rId9"/>
    <p:sldId id="268" r:id="rId10"/>
    <p:sldId id="296" r:id="rId11"/>
    <p:sldId id="356" r:id="rId12"/>
    <p:sldId id="269" r:id="rId13"/>
    <p:sldId id="270" r:id="rId14"/>
    <p:sldId id="271" r:id="rId15"/>
    <p:sldId id="272" r:id="rId16"/>
    <p:sldId id="273" r:id="rId17"/>
    <p:sldId id="274" r:id="rId18"/>
    <p:sldId id="300" r:id="rId19"/>
    <p:sldId id="301" r:id="rId20"/>
    <p:sldId id="334" r:id="rId21"/>
    <p:sldId id="372" r:id="rId22"/>
    <p:sldId id="373" r:id="rId23"/>
    <p:sldId id="342" r:id="rId24"/>
    <p:sldId id="306" r:id="rId25"/>
    <p:sldId id="307" r:id="rId26"/>
    <p:sldId id="336" r:id="rId27"/>
    <p:sldId id="339" r:id="rId28"/>
    <p:sldId id="341" r:id="rId29"/>
    <p:sldId id="333" r:id="rId30"/>
    <p:sldId id="374" r:id="rId31"/>
    <p:sldId id="375" r:id="rId32"/>
    <p:sldId id="345" r:id="rId33"/>
    <p:sldId id="324" r:id="rId34"/>
    <p:sldId id="322" r:id="rId35"/>
    <p:sldId id="377" r:id="rId36"/>
    <p:sldId id="378" r:id="rId37"/>
    <p:sldId id="312" r:id="rId38"/>
    <p:sldId id="318" r:id="rId39"/>
    <p:sldId id="319" r:id="rId40"/>
    <p:sldId id="379" r:id="rId41"/>
    <p:sldId id="380" r:id="rId42"/>
    <p:sldId id="326" r:id="rId43"/>
    <p:sldId id="353" r:id="rId44"/>
    <p:sldId id="35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13" r:id="rId54"/>
    <p:sldId id="315" r:id="rId55"/>
    <p:sldId id="316" r:id="rId56"/>
    <p:sldId id="314" r:id="rId57"/>
    <p:sldId id="317" r:id="rId58"/>
    <p:sldId id="389" r:id="rId59"/>
    <p:sldId id="347" r:id="rId60"/>
    <p:sldId id="328" r:id="rId61"/>
    <p:sldId id="329" r:id="rId62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6600"/>
    <a:srgbClr val="FFCC99"/>
    <a:srgbClr val="0000CC"/>
    <a:srgbClr val="3333FF"/>
    <a:srgbClr val="3333CC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728" autoAdjust="0"/>
  </p:normalViewPr>
  <p:slideViewPr>
    <p:cSldViewPr>
      <p:cViewPr varScale="1">
        <p:scale>
          <a:sx n="67" d="100"/>
          <a:sy n="67" d="100"/>
        </p:scale>
        <p:origin x="-396" y="-96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3D65949-E1F1-454B-8CE0-EBDD308285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2E35F-D796-49BB-A5C8-3D44B80C10F2}" type="slidenum">
              <a:rPr lang="en-US"/>
              <a:pPr/>
              <a:t>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E2B63-DF1C-434B-8A09-A52E0BA99598}" type="slidenum">
              <a:rPr lang="en-US"/>
              <a:pPr/>
              <a:t>10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4877F-0216-4360-BD1F-65B14409C73F}" type="slidenum">
              <a:rPr lang="en-US"/>
              <a:pPr/>
              <a:t>11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46E0E-C1D0-42BB-96EE-E19EC11A15E5}" type="slidenum">
              <a:rPr lang="en-US"/>
              <a:pPr/>
              <a:t>12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83575-478B-415C-97F1-0B483B8EDDB2}" type="slidenum">
              <a:rPr lang="en-US"/>
              <a:pPr/>
              <a:t>13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393F2-2F97-4DB9-A913-C365E063979F}" type="slidenum">
              <a:rPr lang="en-US"/>
              <a:pPr/>
              <a:t>14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37505-FE70-4FB8-8626-6C825A5AD345}" type="slidenum">
              <a:rPr lang="en-US"/>
              <a:pPr/>
              <a:t>15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AE93F-E278-4174-B6B3-50EC1F435770}" type="slidenum">
              <a:rPr lang="en-US"/>
              <a:pPr/>
              <a:t>16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5DBF5-25A6-46A1-A542-FDCD175C4673}" type="slidenum">
              <a:rPr lang="en-US"/>
              <a:pPr/>
              <a:t>17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5AA7A-C746-4C44-A155-8895E6BE8C5B}" type="slidenum">
              <a:rPr lang="en-US"/>
              <a:pPr/>
              <a:t>18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B0C11-AB02-4FF1-ADCF-D083AFBF920B}" type="slidenum">
              <a:rPr lang="en-US"/>
              <a:pPr/>
              <a:t>19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4A106-0A02-46B6-8BBD-A44FBC0B3A6A}" type="slidenum">
              <a:rPr lang="en-US"/>
              <a:pPr/>
              <a:t>2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7246D-9F27-4063-9062-57D61F7FC7C3}" type="slidenum">
              <a:rPr lang="en-US"/>
              <a:pPr/>
              <a:t>20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EDDD2-1448-47A4-995D-8D1CBFA8129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7D79D-D3B9-4C70-8155-2922F723D8B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47261-9038-4B9B-924A-ACAB2DDE318D}" type="slidenum">
              <a:rPr lang="en-US"/>
              <a:pPr/>
              <a:t>23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01EFE-F13E-4DA3-8B83-C7C438748492}" type="slidenum">
              <a:rPr lang="en-US"/>
              <a:pPr/>
              <a:t>24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385F1-84F8-46C4-9547-946F0BA9D345}" type="slidenum">
              <a:rPr lang="en-US"/>
              <a:pPr/>
              <a:t>25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E7D03-EB23-4A1B-BFAD-A33CB36788FE}" type="slidenum">
              <a:rPr lang="en-US"/>
              <a:pPr/>
              <a:t>26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BF298-1AE0-4AD0-A15D-67E1D9DC1E5E}" type="slidenum">
              <a:rPr lang="en-US"/>
              <a:pPr/>
              <a:t>27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ADC3F-52AA-47D2-B7CD-DF78A71F85BB}" type="slidenum">
              <a:rPr lang="en-US"/>
              <a:pPr/>
              <a:t>28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6B3F-2294-4402-BD14-F3045C5CA3AD}" type="slidenum">
              <a:rPr lang="en-US"/>
              <a:pPr/>
              <a:t>29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A1DE5-DC01-401E-B8D6-83954612785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FA575-82E5-4A31-BB5F-ADE123A33766}" type="slidenum">
              <a:rPr lang="en-US"/>
              <a:pPr/>
              <a:t>32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2ED60-A795-4CB7-9ACF-3F0DBF31D44A}" type="slidenum">
              <a:rPr lang="en-US"/>
              <a:pPr/>
              <a:t>33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64817-A935-4E3D-9B8E-9C7DCC045FCA}" type="slidenum">
              <a:rPr lang="en-US"/>
              <a:pPr/>
              <a:t>34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05838-1DFB-4D1C-8D9E-DFD15DAB0AD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3577C-6A17-4564-AD38-D09DED1AEF35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1A4E9-FC30-4CE7-A2DC-5F4B477B434F}" type="slidenum">
              <a:rPr lang="en-US"/>
              <a:pPr/>
              <a:t>37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49773-49D4-4555-9C4D-8F6AE0ECE3CB}" type="slidenum">
              <a:rPr lang="en-US"/>
              <a:pPr/>
              <a:t>38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B3055-3D87-4F12-9616-89A2A97A49AF}" type="slidenum">
              <a:rPr lang="en-US"/>
              <a:pPr/>
              <a:t>39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D7825-446A-45F8-8421-30F45723201B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4B72F-32D0-423E-8FFA-F91AB8846CFF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E1205-2FB2-4B5D-973E-CE1436EBA9E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1A08E-4026-4090-A0A9-899905F4464C}" type="slidenum">
              <a:rPr lang="en-US"/>
              <a:pPr/>
              <a:t>42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24852-CD9F-4F5A-AEAB-F8A561ECCE67}" type="slidenum">
              <a:rPr lang="en-US"/>
              <a:pPr/>
              <a:t>43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56BA6-FC37-47AF-9D79-FD53C71C53A1}" type="slidenum">
              <a:rPr lang="en-US"/>
              <a:pPr/>
              <a:t>44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660CF-F55F-4EEC-9A15-B005724CC2A6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9A194-BEB1-423A-A894-5FF258AA862D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3ECDE-BBB8-4534-9109-E930929B1CFA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66F44-EBC0-450A-8678-A9628234AA7B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917B1-F066-4456-A92B-3C2EF964F308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0A747-80F3-422A-8406-0D957A99200E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DFA6A-AFD0-437A-BF14-BAA6227B1FEE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2752A-CC33-4014-9B87-A6C44E442610}" type="slidenum">
              <a:rPr lang="en-US"/>
              <a:pPr/>
              <a:t>5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CF696-9338-411E-8C03-3F8618456012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11655-819D-423D-A351-E56F549967B6}" type="slidenum">
              <a:rPr lang="en-US"/>
              <a:pPr/>
              <a:t>53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E0C3D-6C66-4799-992F-3C8DFE0010E3}" type="slidenum">
              <a:rPr lang="en-US"/>
              <a:pPr/>
              <a:t>54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D4B9D-1B48-4633-8A06-B2B1E339FEB5}" type="slidenum">
              <a:rPr lang="en-US"/>
              <a:pPr/>
              <a:t>55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06CA8-B317-4385-816E-2F9AEB047F16}" type="slidenum">
              <a:rPr lang="en-US"/>
              <a:pPr/>
              <a:t>56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FD6CE-F545-4A7E-B4A3-6790A1177ED4}" type="slidenum">
              <a:rPr lang="en-US"/>
              <a:pPr/>
              <a:t>57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DCACB-39C5-4EC9-8ACD-6C208CD4807C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E2A83-ADE5-4ADC-A153-B507272C1CF0}" type="slidenum">
              <a:rPr lang="en-US"/>
              <a:pPr/>
              <a:t>59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563BB-E0DC-4E54-A89B-A9B599CC5E62}" type="slidenum">
              <a:rPr lang="en-US"/>
              <a:pPr/>
              <a:t>60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95A63-DFF8-4C51-B47E-F503460B3551}" type="slidenum">
              <a:rPr lang="en-US"/>
              <a:pPr/>
              <a:t>61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23787-78FB-4DCC-A8D7-0BED40C958B6}" type="slidenum">
              <a:rPr lang="en-US"/>
              <a:pPr/>
              <a:t>6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2DE5D-34B1-4B01-964A-22E3A182E046}" type="slidenum">
              <a:rPr lang="en-US"/>
              <a:pPr/>
              <a:t>7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394A7-E586-4F9A-A1B8-9B29F5BB2127}" type="slidenum">
              <a:rPr lang="en-US"/>
              <a:pPr/>
              <a:t>8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EDD93-ABCA-4CE3-92F3-1509CB0D0B14}" type="slidenum">
              <a:rPr lang="en-US"/>
              <a:pPr/>
              <a:t>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7856B8-EBAE-4B7C-9E54-ABC39B67A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E7C02-8628-4523-B070-F36D9D1043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BCE22-4D14-4BB2-BD21-A9E246B6E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9DE294-55E3-43CD-81AB-708D75A8E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76400"/>
            <a:ext cx="3619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19200" y="4114800"/>
            <a:ext cx="3619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991100" y="1676400"/>
            <a:ext cx="3619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0490FF-E0C9-4327-AD6E-8652CC274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0F831-D9C4-411D-8E53-1120B7008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5D15B-DAF5-4F76-AC00-92885A590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07974-0074-4892-9863-1A127F3D8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2C070-99FE-42AD-9E20-24FA9A8EE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E9FE1-C004-4D70-8D1E-3B209B18E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EE98E-ADE7-4D76-804B-ECC5134C0B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E5CB1-D33F-4D24-906B-62AE57061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05DEF-9503-4D39-A478-07BA5EB84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89E609A7-0C06-422E-8FB7-A22B78C73C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EN7cskkp6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dirty="0" smtClean="0">
                <a:solidFill>
                  <a:schemeClr val="tx1"/>
                </a:solidFill>
                <a:effectLst/>
              </a:rPr>
              <a:t>Human </a:t>
            </a:r>
            <a:r>
              <a:rPr kumimoji="0" lang="en-US" sz="4000" dirty="0">
                <a:solidFill>
                  <a:schemeClr val="tx1"/>
                </a:solidFill>
                <a:effectLst/>
              </a:rPr>
              <a:t>Anatomy and Physiology I</a:t>
            </a:r>
          </a:p>
        </p:txBody>
      </p:sp>
      <p:sp>
        <p:nvSpPr>
          <p:cNvPr id="25191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524000"/>
            <a:ext cx="3657600" cy="2819400"/>
          </a:xfrm>
        </p:spPr>
        <p:txBody>
          <a:bodyPr/>
          <a:lstStyle/>
          <a:p>
            <a:r>
              <a:rPr lang="en-US" sz="2800" dirty="0" smtClean="0">
                <a:hlinkClick r:id="rId3"/>
              </a:rPr>
              <a:t>Chapter </a:t>
            </a:r>
            <a:r>
              <a:rPr lang="en-US" sz="2800" dirty="0">
                <a:hlinkClick r:id="rId3"/>
              </a:rPr>
              <a:t>1: Introduction to Human Anatomy and Physiology</a:t>
            </a:r>
            <a:r>
              <a:rPr lang="en-US" sz="2800" dirty="0"/>
              <a:t>.</a:t>
            </a:r>
          </a:p>
        </p:txBody>
      </p:sp>
      <p:pic>
        <p:nvPicPr>
          <p:cNvPr id="251923" name="Picture 19" descr="GA_18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343400"/>
            <a:ext cx="2362200" cy="2246313"/>
          </a:xfrm>
          <a:prstGeom prst="rect">
            <a:avLst/>
          </a:prstGeom>
          <a:noFill/>
        </p:spPr>
      </p:pic>
      <p:pic>
        <p:nvPicPr>
          <p:cNvPr id="251925" name="Picture 21" descr="http://www.jyi.org/volumes/volume11/issue5/images/hsu_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09" y="1905000"/>
            <a:ext cx="5303107" cy="380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 of the Body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09013" cy="36591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Nervous system</a:t>
            </a:r>
          </a:p>
          <a:p>
            <a:pPr lvl="1"/>
            <a:r>
              <a:rPr lang="en-US"/>
              <a:t>Integrates and coordinates body functions</a:t>
            </a:r>
          </a:p>
          <a:p>
            <a:pPr lvl="1"/>
            <a:r>
              <a:rPr lang="en-US"/>
              <a:t>Composed of the brain, spinal column, and nerves</a:t>
            </a:r>
          </a:p>
          <a:p>
            <a:pPr lvl="1"/>
            <a:r>
              <a:rPr lang="en-US"/>
              <a:t>Is the fast-acting control system of the body</a:t>
            </a:r>
          </a:p>
          <a:p>
            <a:pPr lvl="1"/>
            <a:r>
              <a:rPr lang="en-US"/>
              <a:t>Responds to stimuli by activating muscles and glands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 of the Body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105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Endocrine System</a:t>
            </a:r>
          </a:p>
          <a:p>
            <a:pPr lvl="1"/>
            <a:r>
              <a:rPr lang="en-US"/>
              <a:t>Integrates and coordinates body functions</a:t>
            </a:r>
          </a:p>
          <a:p>
            <a:pPr lvl="1"/>
            <a:r>
              <a:rPr lang="en-US"/>
              <a:t>Includes all glands that secrete chemical messengers, also called hormones</a:t>
            </a:r>
          </a:p>
          <a:p>
            <a:pPr lvl="1"/>
            <a:r>
              <a:rPr lang="en-US"/>
              <a:t>Hormones alter the metabolism of target cells</a:t>
            </a:r>
          </a:p>
          <a:p>
            <a:pPr lvl="1"/>
            <a:r>
              <a:rPr lang="en-US"/>
              <a:t>Examples of organs of the ES are the pituitary, thyroid, parathyroid, adrenal glands, pancreas, ovaries, testes, pineal gland, and thymus gland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 of the Body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981200"/>
            <a:ext cx="8609012" cy="27146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Cardiovascular system</a:t>
            </a:r>
          </a:p>
          <a:p>
            <a:pPr lvl="1"/>
            <a:r>
              <a:rPr lang="en-US"/>
              <a:t>Composed of the heart and blood vessels</a:t>
            </a:r>
          </a:p>
          <a:p>
            <a:pPr lvl="1"/>
            <a:r>
              <a:rPr lang="en-US"/>
              <a:t>The heart pumps blood</a:t>
            </a:r>
          </a:p>
          <a:p>
            <a:pPr lvl="1"/>
            <a:r>
              <a:rPr lang="en-US"/>
              <a:t>The blood vessels transport blood throughout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 of the Body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4267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Lymphatic system</a:t>
            </a:r>
          </a:p>
          <a:p>
            <a:pPr lvl="1"/>
            <a:r>
              <a:rPr lang="en-US"/>
              <a:t>Composed of red bone marrow, thymus, spleen, lymph nodes, and lymphatic vessels</a:t>
            </a:r>
          </a:p>
          <a:p>
            <a:pPr lvl="1"/>
            <a:r>
              <a:rPr lang="en-US"/>
              <a:t>Picks up fluid leaked from blood vessels and returns it to blood</a:t>
            </a:r>
          </a:p>
          <a:p>
            <a:pPr lvl="1"/>
            <a:r>
              <a:rPr lang="en-US"/>
              <a:t>Disposes of debris in the lymphatic stream</a:t>
            </a:r>
          </a:p>
          <a:p>
            <a:pPr lvl="1"/>
            <a:r>
              <a:rPr lang="en-US"/>
              <a:t>Houses white blood cells involved with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 of the Body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09013" cy="2565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Respiratory system</a:t>
            </a:r>
          </a:p>
          <a:p>
            <a:pPr lvl="1"/>
            <a:r>
              <a:rPr lang="en-US"/>
              <a:t>Composed of the nasal cavity, pharynx, trachea, bronchi, and lungs</a:t>
            </a:r>
          </a:p>
          <a:p>
            <a:pPr lvl="1"/>
            <a:r>
              <a:rPr lang="en-US"/>
              <a:t>Keeps blood supplied with oxygen and removes carbon dioxide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 of the Body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35687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Digestive system</a:t>
            </a:r>
          </a:p>
          <a:p>
            <a:pPr lvl="1"/>
            <a:r>
              <a:rPr lang="en-US"/>
              <a:t>Composed of the oral cavity, esophagus, stomach, small intestine, large intestine, rectum, anus, and liver</a:t>
            </a:r>
          </a:p>
          <a:p>
            <a:pPr lvl="1"/>
            <a:r>
              <a:rPr lang="en-US"/>
              <a:t>Breaks down food into absorbable units that enter the blood</a:t>
            </a:r>
          </a:p>
          <a:p>
            <a:pPr lvl="1"/>
            <a:r>
              <a:rPr lang="en-US"/>
              <a:t>Eliminates indigestible foodstuffs as feces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 of the Body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458200" cy="31416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Urinary system</a:t>
            </a:r>
          </a:p>
          <a:p>
            <a:pPr lvl="1"/>
            <a:r>
              <a:rPr lang="en-US"/>
              <a:t>Composed of kidneys, ureters, urinary bladder, and urethra</a:t>
            </a:r>
          </a:p>
          <a:p>
            <a:pPr lvl="1"/>
            <a:r>
              <a:rPr lang="en-US"/>
              <a:t>Eliminates nitrogenous wastes from the body</a:t>
            </a:r>
          </a:p>
          <a:p>
            <a:pPr lvl="1"/>
            <a:r>
              <a:rPr lang="en-US"/>
              <a:t>Regulates water, electrolyte, and pH balance of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 of the Body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531225" cy="37179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Male reproductive system</a:t>
            </a:r>
          </a:p>
          <a:p>
            <a:pPr lvl="1"/>
            <a:r>
              <a:rPr lang="en-US"/>
              <a:t>Composed of prostate gland, penis, testes, scrotum, and ductus deferens</a:t>
            </a:r>
          </a:p>
          <a:p>
            <a:pPr lvl="1"/>
            <a:r>
              <a:rPr lang="en-US"/>
              <a:t>Main function is the production of offspring</a:t>
            </a:r>
          </a:p>
          <a:p>
            <a:pPr lvl="1"/>
            <a:r>
              <a:rPr lang="en-US"/>
              <a:t>Testes produce sperm and male sex hormones</a:t>
            </a:r>
          </a:p>
          <a:p>
            <a:pPr lvl="1"/>
            <a:r>
              <a:rPr lang="en-US"/>
              <a:t>Ducts and glands deliver sperm to the female reproductive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 of the Body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9498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Female reproductive system</a:t>
            </a:r>
          </a:p>
          <a:p>
            <a:pPr lvl="1"/>
            <a:r>
              <a:rPr lang="en-US"/>
              <a:t>Composed of mammary glands, ovaries, uterine tubes, uterus, and vagina</a:t>
            </a:r>
          </a:p>
          <a:p>
            <a:pPr lvl="1"/>
            <a:r>
              <a:rPr lang="en-US"/>
              <a:t>Main function is the production of offspring</a:t>
            </a:r>
          </a:p>
          <a:p>
            <a:pPr lvl="1"/>
            <a:r>
              <a:rPr lang="en-US"/>
              <a:t>Ovaries produce eggs and female sex hormones</a:t>
            </a:r>
          </a:p>
          <a:p>
            <a:pPr lvl="1"/>
            <a:r>
              <a:rPr lang="en-US"/>
              <a:t>Remaining structures serve as sites for fertilization and development of the fetus</a:t>
            </a:r>
          </a:p>
          <a:p>
            <a:pPr lvl="1"/>
            <a:r>
              <a:rPr lang="en-US"/>
              <a:t>Mammary glands produce milk to nourish the newborn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 Interrelationships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5213" cy="2971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The integumentary system protects the body from the external environment</a:t>
            </a:r>
          </a:p>
          <a:p>
            <a:r>
              <a:rPr lang="en-US"/>
              <a:t>Digestive and respiratory systems, in contact with the external environment, take in nutrients and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642225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Overview of Human Anatomy and Physiology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80363" cy="4495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/>
              <a:t>Anatomy – the study of the </a:t>
            </a:r>
            <a:r>
              <a:rPr lang="en-US" sz="2400" i="1"/>
              <a:t>structure</a:t>
            </a:r>
            <a:r>
              <a:rPr lang="en-US" sz="2400"/>
              <a:t> of the body and the relationships of the various parts of the body</a:t>
            </a:r>
          </a:p>
          <a:p>
            <a:pPr lvl="1"/>
            <a:r>
              <a:rPr lang="en-US" sz="2400"/>
              <a:t>Gross or macroscopic (visible structures)</a:t>
            </a:r>
          </a:p>
          <a:p>
            <a:pPr lvl="1"/>
            <a:r>
              <a:rPr lang="en-US" sz="2400"/>
              <a:t>Microscopic (cytology, histology)</a:t>
            </a:r>
          </a:p>
          <a:p>
            <a:pPr lvl="1"/>
            <a:r>
              <a:rPr lang="en-US" sz="2400"/>
              <a:t>Developmental – structural changes over time (embryology)</a:t>
            </a:r>
          </a:p>
          <a:p>
            <a:r>
              <a:rPr lang="en-US" sz="2400"/>
              <a:t>Physiology – the study of the </a:t>
            </a:r>
            <a:r>
              <a:rPr lang="en-US" sz="2400" i="1"/>
              <a:t>functions</a:t>
            </a:r>
            <a:r>
              <a:rPr lang="en-US" sz="2400"/>
              <a:t> of the parts of the body, includes specific organ systems and molecular and cellular levels (neurophysiology, cardiovascular physiology, electrophysiology)</a:t>
            </a:r>
          </a:p>
          <a:p>
            <a:pPr>
              <a:lnSpc>
                <a:spcPct val="25000"/>
              </a:lnSpc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1" y="152400"/>
            <a:ext cx="8396288" cy="10668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Organ </a:t>
            </a:r>
            <a:r>
              <a:rPr lang="en-US" dirty="0" smtClean="0">
                <a:solidFill>
                  <a:schemeClr val="tx1"/>
                </a:solidFill>
              </a:rPr>
              <a:t>System Interrelationships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3611563" cy="4724400"/>
          </a:xfrm>
        </p:spPr>
        <p:txBody>
          <a:bodyPr/>
          <a:lstStyle/>
          <a:p>
            <a:r>
              <a:rPr lang="en-US"/>
              <a:t>Nutrients and oxygen are distributed by the blood</a:t>
            </a:r>
          </a:p>
          <a:p>
            <a:r>
              <a:rPr lang="en-US"/>
              <a:t>Metabolic wastes are eliminated by the urinary and respiratory systems  </a:t>
            </a:r>
          </a:p>
        </p:txBody>
      </p:sp>
      <p:pic>
        <p:nvPicPr>
          <p:cNvPr id="124934" name="Picture 6" descr="ap1lf0103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941143"/>
            <a:ext cx="5257800" cy="5916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93726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40BE85"/>
                </a:solidFill>
                <a:latin typeface="Tahoma" pitchFamily="34" charset="0"/>
                <a:cs typeface="Times New Roman" pitchFamily="18" charset="0"/>
              </a:rPr>
              <a:t>Characteristics of life include:</a:t>
            </a:r>
            <a:r>
              <a:rPr lang="en-US" sz="3600" dirty="0" smtClean="0">
                <a:solidFill>
                  <a:srgbClr val="3399FF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sz="3600" dirty="0" smtClean="0">
              <a:solidFill>
                <a:srgbClr val="3399FF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	1.	Movement (internal or gross)</a:t>
            </a:r>
            <a:endParaRPr lang="en-US" sz="20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	2.	Responsiveness (reaction to internal or external change)</a:t>
            </a:r>
            <a:endParaRPr lang="en-US" sz="20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	3.	Growth (increase in size without change in shape)</a:t>
            </a:r>
            <a:endParaRPr lang="en-US" sz="20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	4.	Reproduction (new organisms or new cells)</a:t>
            </a:r>
            <a:endParaRPr lang="en-US" sz="20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	5.	Respiration (use of oxygen; removal of CO</a:t>
            </a:r>
            <a:r>
              <a:rPr lang="en-US" sz="2000" baseline="-30000" dirty="0" smtClean="0">
                <a:latin typeface="Tahoma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)</a:t>
            </a:r>
            <a:endParaRPr lang="en-US" sz="20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	</a:t>
            </a: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85800" y="3429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	6.	Digestion (breakdown of food into simpler forms)</a:t>
            </a:r>
            <a:endParaRPr lang="en-US" sz="20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	7.	Absorption (movement of substances through membranes and into 	fluids)</a:t>
            </a:r>
            <a:endParaRPr lang="en-US" sz="20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	8.	Circulation (movement within body fluids)</a:t>
            </a:r>
            <a:endParaRPr lang="en-US" sz="20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	9.	Assimilation (changing nutrients into chemically different forms)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imes New Roman" pitchFamily="18" charset="0"/>
              </a:rPr>
              <a:t>	10.	Excretion (removal of metabolic wastes)</a:t>
            </a:r>
            <a:r>
              <a:rPr lang="en-US" sz="2000" dirty="0" smtClean="0"/>
              <a:t> 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algn="just" eaLnBrk="1" hangingPunct="1"/>
            <a:r>
              <a:rPr lang="en-US" sz="2600" dirty="0" smtClean="0">
                <a:latin typeface="Tahoma" pitchFamily="34" charset="0"/>
                <a:cs typeface="Times New Roman" pitchFamily="18" charset="0"/>
              </a:rPr>
              <a:t>The total of all the chemical reactions that are continuously at work to maintain these characteristics constitutes metabolism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/>
            <a:endParaRPr lang="en-US" sz="2400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489825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Metabolism-side note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81000" y="1905000"/>
            <a:ext cx="8458200" cy="407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800" b="1" i="1">
                <a:latin typeface="Tahoma" pitchFamily="34" charset="0"/>
              </a:rPr>
              <a:t>Metabolism:  </a:t>
            </a:r>
            <a:r>
              <a:rPr kumimoji="1"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broad term used for all the chemical reactions that occur within cells of the body</a:t>
            </a:r>
            <a:r>
              <a:rPr lang="en-US" sz="2800" b="1" i="1">
                <a:latin typeface="Tahoma" pitchFamily="34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800" b="1" i="1">
                <a:latin typeface="Tahoma" pitchFamily="34" charset="0"/>
              </a:rPr>
              <a:t>Catabolism</a:t>
            </a:r>
            <a:r>
              <a:rPr lang="en-US" sz="2800">
                <a:latin typeface="Tahoma" pitchFamily="34" charset="0"/>
              </a:rPr>
              <a:t> - breaking down substances into simpler components 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800" b="1" i="1">
                <a:latin typeface="Tahoma" pitchFamily="34" charset="0"/>
              </a:rPr>
              <a:t>Anabolism</a:t>
            </a:r>
            <a:r>
              <a:rPr lang="en-US" sz="2800">
                <a:latin typeface="Tahoma" pitchFamily="34" charset="0"/>
              </a:rPr>
              <a:t> – synthesizing more complex substances or structures from simpler substances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en-US" sz="2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Homeostasis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40BE85"/>
                </a:solidFill>
                <a:latin typeface="Tahoma" pitchFamily="34" charset="0"/>
                <a:cs typeface="Times New Roman" pitchFamily="18" charset="0"/>
              </a:rPr>
              <a:t>B. Homeostasis: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40BE85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a. Maintenance of a stable internal environment is called </a:t>
            </a:r>
            <a:r>
              <a:rPr lang="en-US" sz="2400" b="1" dirty="0" smtClean="0">
                <a:solidFill>
                  <a:srgbClr val="00FF99"/>
                </a:solidFill>
                <a:cs typeface="Times New Roman" pitchFamily="18" charset="0"/>
              </a:rPr>
              <a:t>homeostasis</a:t>
            </a:r>
            <a:r>
              <a:rPr lang="en-US" sz="2400" b="1" dirty="0" smtClean="0">
                <a:cs typeface="Times New Roman" pitchFamily="18" charset="0"/>
              </a:rPr>
              <a:t>.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Homeostasis is regulated through control systems that have receptors, a set point, and effectors in common.  Examples include: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b. Homeostatic mechanisms regulate body 				temperature in a manner similar to the functioning of 	a home heating thermostat.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c. Another homeostatic mechanism employs pressure-	sensitive receptors to regulate blood pressure.</a:t>
            </a: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Homeostatic Control Mechanisms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657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/>
              <a:t>Variable – the factor or event being regulated</a:t>
            </a:r>
          </a:p>
          <a:p>
            <a:r>
              <a:rPr lang="en-US" sz="2800"/>
              <a:t>Receptor monitors the environment and responds to changes (stimuli)</a:t>
            </a:r>
          </a:p>
          <a:p>
            <a:r>
              <a:rPr lang="en-US" sz="2800"/>
              <a:t>Control center determines the set point at which the variable is maintained</a:t>
            </a:r>
          </a:p>
          <a:p>
            <a:r>
              <a:rPr lang="en-US" sz="2800"/>
              <a:t>Effector provides the means to respond to the stimulus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Homeostatic Control Mechanisms</a:t>
            </a:r>
          </a:p>
        </p:txBody>
      </p:sp>
      <p:pic>
        <p:nvPicPr>
          <p:cNvPr id="126981" name="Picture 5" descr="ap1lf0104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6800"/>
            <a:ext cx="6578600" cy="554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Negative Feedback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3276600" cy="5281613"/>
          </a:xfrm>
        </p:spPr>
        <p:txBody>
          <a:bodyPr/>
          <a:lstStyle/>
          <a:p>
            <a:r>
              <a:rPr lang="en-US" sz="2800"/>
              <a:t>In negative feedback systems, the output “turns down” or “shuts off” the original stimulus</a:t>
            </a:r>
          </a:p>
          <a:p>
            <a:r>
              <a:rPr lang="en-US" sz="2800"/>
              <a:t>Example:  Regulation of blood glucose levels </a:t>
            </a:r>
          </a:p>
        </p:txBody>
      </p:sp>
      <p:pic>
        <p:nvPicPr>
          <p:cNvPr id="130054" name="Picture 6" descr="ap1lf0105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65225"/>
            <a:ext cx="5486400" cy="538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Positive Feedback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3581400" cy="4824413"/>
          </a:xfrm>
        </p:spPr>
        <p:txBody>
          <a:bodyPr/>
          <a:lstStyle/>
          <a:p>
            <a:r>
              <a:rPr lang="en-US" sz="2800"/>
              <a:t>In positive feedback systems, the output enhances or “turns up” the original stimulus</a:t>
            </a:r>
          </a:p>
          <a:p>
            <a:r>
              <a:rPr lang="en-US" sz="2800"/>
              <a:t>Examples:  Regulation of blood clotting, Uterine contractions during labor.</a:t>
            </a:r>
          </a:p>
        </p:txBody>
      </p:sp>
      <p:pic>
        <p:nvPicPr>
          <p:cNvPr id="132102" name="Picture 6" descr="ap1lf0106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925" y="1295400"/>
            <a:ext cx="4841875" cy="543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331857"/>
            <a:ext cx="7924800" cy="707886"/>
          </a:xfrm>
          <a:noFill/>
          <a:ln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Levels of Structural Organization</a:t>
            </a:r>
          </a:p>
        </p:txBody>
      </p:sp>
      <p:pic>
        <p:nvPicPr>
          <p:cNvPr id="9" name="Picture 7" descr="01_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287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miley Face 9"/>
          <p:cNvSpPr/>
          <p:nvPr/>
        </p:nvSpPr>
        <p:spPr bwMode="auto">
          <a:xfrm>
            <a:off x="7924800" y="3581400"/>
            <a:ext cx="609600" cy="685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001000" cy="5029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Introduction:</a:t>
            </a:r>
            <a:r>
              <a:rPr lang="en-US" sz="2800" b="1" dirty="0" smtClean="0">
                <a:latin typeface="Tahoma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z="2800" b="1" dirty="0" smtClean="0"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The early students of anatomy and physiology were most likely concerned with treating illnesses and injuries. </a:t>
            </a:r>
          </a:p>
          <a:p>
            <a:pPr eaLnBrk="1" hangingPunct="1"/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Early healers relied on superstitions and magic.</a:t>
            </a:r>
            <a:r>
              <a:rPr lang="en-US" sz="2800" dirty="0" smtClean="0">
                <a:latin typeface="Tahoma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12775"/>
            <a:ext cx="7772400" cy="228600"/>
          </a:xfrm>
          <a:noFill/>
        </p:spPr>
        <p:txBody>
          <a:bodyPr/>
          <a:lstStyle/>
          <a:p>
            <a:pPr eaLnBrk="1" hangingPunct="1"/>
            <a:endParaRPr lang="en-US" sz="900" dirty="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advAuto="10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Levels of Organization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524000"/>
            <a:ext cx="7620000" cy="4876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The human body is the sum of its parts and these parts can be studied at a variety of levels of organization.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1.	Atoms are the simplest level.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2.	Two or more atoms comprise a molecule.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3.	Macromolecules are large, biologically important 	molecules inside cells.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4. Organelles are aggregates of macromolecules used to carry out a specific function in the cell.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724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5.	Cells are the basic living unit.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6.	Tissues are groups of cells functioning together.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7.	Groups of tissues form organs.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8.	Groups of organs function together as organ 	systems.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9.	Organ systems functioning together make up an 	organism.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 b="5072"/>
          <a:stretch>
            <a:fillRect/>
          </a:stretch>
        </p:blipFill>
        <p:spPr bwMode="auto">
          <a:xfrm>
            <a:off x="381000" y="1066800"/>
            <a:ext cx="85344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Body Cavities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Body Cavities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62400"/>
            <a:ext cx="8458200" cy="2590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/>
              <a:t>Thoracic cavity is subdivided into pleural cavities, the mediastinum, and the pericardial cavity</a:t>
            </a:r>
          </a:p>
          <a:p>
            <a:pPr lvl="1"/>
            <a:r>
              <a:rPr lang="en-US" sz="2400"/>
              <a:t>Pleural cavities – each houses a lung</a:t>
            </a:r>
          </a:p>
          <a:p>
            <a:pPr lvl="1"/>
            <a:r>
              <a:rPr lang="en-US" sz="2400"/>
              <a:t>Mediastinum – contains the pericardial cavity, and surrounds the remaining thoracic organs</a:t>
            </a:r>
          </a:p>
          <a:p>
            <a:pPr lvl="1"/>
            <a:r>
              <a:rPr lang="en-US" sz="2400"/>
              <a:t>Pericardial – encloses the heart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 l="36737" t="24344" r="15485" b="40208"/>
          <a:stretch>
            <a:fillRect/>
          </a:stretch>
        </p:blipFill>
        <p:spPr bwMode="auto">
          <a:xfrm>
            <a:off x="2057400" y="1143000"/>
            <a:ext cx="5562600" cy="267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Body </a:t>
            </a:r>
            <a:r>
              <a:rPr lang="en-US" dirty="0" smtClean="0">
                <a:solidFill>
                  <a:schemeClr val="tx1"/>
                </a:solidFill>
              </a:rPr>
              <a:t>Cavities-side note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800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Dorsal cavity protects the nervous system, and is divided into two subdivisions</a:t>
            </a:r>
          </a:p>
          <a:p>
            <a:pPr lvl="1"/>
            <a:r>
              <a:rPr lang="en-US"/>
              <a:t>Cranial cavity is within the skull and encases the brain</a:t>
            </a:r>
          </a:p>
          <a:p>
            <a:pPr lvl="1"/>
            <a:r>
              <a:rPr lang="en-US"/>
              <a:t>Vertebral cavity runs within the vertebral column and encases the spinal cord</a:t>
            </a:r>
          </a:p>
          <a:p>
            <a:r>
              <a:rPr lang="en-US"/>
              <a:t>Ventral cavity houses the internal organs (viscera), and is divided into two subdivisions: thoracic and abdominopelvic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724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smtClean="0">
                <a:latin typeface="Tahoma" pitchFamily="34" charset="0"/>
                <a:cs typeface="Times New Roman" pitchFamily="18" charset="0"/>
              </a:rPr>
              <a:t>Major features of the human body include its cavities, membranes, and organ systems.</a:t>
            </a:r>
            <a:endParaRPr lang="en-US" sz="2800" b="1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0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Tx/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D. Organization of the Human Body</a:t>
            </a:r>
          </a:p>
        </p:txBody>
      </p:sp>
      <p:pic>
        <p:nvPicPr>
          <p:cNvPr id="5" name="Picture 6" descr="01_0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765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1_07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765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40BE85"/>
                </a:solidFill>
                <a:latin typeface="Tahoma" pitchFamily="34" charset="0"/>
                <a:cs typeface="Times New Roman" pitchFamily="18" charset="0"/>
              </a:rPr>
              <a:t>a. Body Cavities:</a:t>
            </a:r>
          </a:p>
          <a:p>
            <a:pPr algn="just" eaLnBrk="1" hangingPunct="1"/>
            <a:r>
              <a:rPr lang="en-US" sz="2400" b="1" dirty="0" smtClean="0">
                <a:latin typeface="Tahoma" pitchFamily="34" charset="0"/>
                <a:cs typeface="Times New Roman" pitchFamily="18" charset="0"/>
              </a:rPr>
              <a:t>The body can be divided into an </a:t>
            </a:r>
            <a:r>
              <a:rPr lang="en-US" sz="2400" b="1" dirty="0" err="1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appendicular</a:t>
            </a:r>
            <a:r>
              <a:rPr lang="en-US" sz="2400" b="1" dirty="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imes New Roman" pitchFamily="18" charset="0"/>
              </a:rPr>
              <a:t>portion (upper and lower limbs) and an </a:t>
            </a:r>
            <a:r>
              <a:rPr lang="en-US" sz="2400" b="1" dirty="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axial</a:t>
            </a:r>
            <a:r>
              <a:rPr lang="en-US" sz="2400" b="1" dirty="0" smtClean="0">
                <a:latin typeface="Tahoma" pitchFamily="34" charset="0"/>
                <a:cs typeface="Times New Roman" pitchFamily="18" charset="0"/>
              </a:rPr>
              <a:t> portion (head, neck, and trunk), which includes a dorsal and a ventral cavity. Organs within these cavities are called viscera.</a:t>
            </a:r>
            <a:endParaRPr lang="en-US" sz="2400" b="1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685800" y="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 descr="ap1lf0107a_c"/>
          <p:cNvPicPr>
            <a:picLocks noChangeAspect="1" noChangeArrowheads="1"/>
          </p:cNvPicPr>
          <p:nvPr/>
        </p:nvPicPr>
        <p:blipFill>
          <a:blip r:embed="rId3" cstate="print"/>
          <a:srcRect l="24615" r="26155" b="4546"/>
          <a:stretch>
            <a:fillRect/>
          </a:stretch>
        </p:blipFill>
        <p:spPr bwMode="auto">
          <a:xfrm>
            <a:off x="3962400" y="1219200"/>
            <a:ext cx="24384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Anatomical Position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3636963" cy="3016250"/>
          </a:xfrm>
          <a:noFill/>
        </p:spPr>
        <p:txBody>
          <a:bodyPr wrap="none"/>
          <a:lstStyle/>
          <a:p>
            <a:pPr>
              <a:buFont typeface="Wingdings" pitchFamily="2" charset="2"/>
              <a:buNone/>
            </a:pPr>
            <a:r>
              <a:rPr lang="en-US" sz="2800"/>
              <a:t>Body erect,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feet slightly apart,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palms facing forward,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thumbs point away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from the body</a:t>
            </a:r>
          </a:p>
        </p:txBody>
      </p:sp>
      <p:pic>
        <p:nvPicPr>
          <p:cNvPr id="100359" name="Picture 7" descr="ap1lf0107b_c"/>
          <p:cNvPicPr>
            <a:picLocks noChangeAspect="1" noChangeArrowheads="1"/>
          </p:cNvPicPr>
          <p:nvPr/>
        </p:nvPicPr>
        <p:blipFill>
          <a:blip r:embed="rId4" cstate="print"/>
          <a:srcRect l="12245" r="38776" b="4546"/>
          <a:stretch>
            <a:fillRect/>
          </a:stretch>
        </p:blipFill>
        <p:spPr bwMode="auto">
          <a:xfrm>
            <a:off x="6477000" y="1219200"/>
            <a:ext cx="24384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Regional Terms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19275"/>
            <a:ext cx="3922713" cy="3155950"/>
          </a:xfrm>
        </p:spPr>
        <p:txBody>
          <a:bodyPr/>
          <a:lstStyle/>
          <a:p>
            <a:r>
              <a:rPr lang="en-US"/>
              <a:t>Axial – head, neck, and trunk</a:t>
            </a:r>
          </a:p>
          <a:p>
            <a:r>
              <a:rPr lang="en-US"/>
              <a:t>Appendicular – appendages or limbs</a:t>
            </a:r>
          </a:p>
          <a:p>
            <a:r>
              <a:rPr lang="en-US"/>
              <a:t>Specific regional terminology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 cstate="print"/>
          <a:srcRect r="6462" b="5072"/>
          <a:stretch>
            <a:fillRect/>
          </a:stretch>
        </p:blipFill>
        <p:spPr bwMode="auto">
          <a:xfrm>
            <a:off x="4343400" y="1143000"/>
            <a:ext cx="4367213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Regional Terms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 b="5072"/>
          <a:stretch>
            <a:fillRect/>
          </a:stretch>
        </p:blipFill>
        <p:spPr bwMode="auto">
          <a:xfrm>
            <a:off x="2057400" y="1066800"/>
            <a:ext cx="4978400" cy="553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029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 smtClean="0">
              <a:latin typeface="Tahoma" pitchFamily="34" charset="0"/>
            </a:endParaRPr>
          </a:p>
          <a:p>
            <a:pPr eaLnBrk="1" hangingPunct="1"/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Later, herbs were used to treat certain ailments.</a:t>
            </a:r>
            <a:r>
              <a:rPr lang="en-US" sz="2800" dirty="0" smtClean="0">
                <a:latin typeface="Tahoma" pitchFamily="34" charset="0"/>
              </a:rPr>
              <a:t> </a:t>
            </a:r>
          </a:p>
          <a:p>
            <a:pPr eaLnBrk="1" hangingPunct="1"/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Eventually, after much controversy, the study of medicine with standardized terms in Greek and Latin began.</a:t>
            </a:r>
            <a:r>
              <a:rPr lang="en-US" sz="2800" dirty="0" smtClean="0">
                <a:latin typeface="Tahoma" pitchFamily="34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228600"/>
          </a:xfrm>
          <a:noFill/>
        </p:spPr>
        <p:txBody>
          <a:bodyPr/>
          <a:lstStyle/>
          <a:p>
            <a:pPr eaLnBrk="1" hangingPunct="1"/>
            <a:endParaRPr lang="en-US" sz="900" dirty="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utoUpdateAnimBg="0" advAuto="10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ahoma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. The </a:t>
            </a:r>
            <a:r>
              <a:rPr lang="en-US" sz="2400" dirty="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dorsal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 cavity can be divided into the </a:t>
            </a:r>
            <a:r>
              <a:rPr lang="en-US" sz="2400" u="sng" dirty="0" smtClean="0">
                <a:latin typeface="Tahoma" pitchFamily="34" charset="0"/>
                <a:cs typeface="Times New Roman" pitchFamily="18" charset="0"/>
              </a:rPr>
              <a:t>crania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l 	cavity and vertebral canal.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ii. The </a:t>
            </a:r>
            <a:r>
              <a:rPr lang="en-US" sz="2400" dirty="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ventral 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cavity is made up of a thoracic cavity 	and an </a:t>
            </a:r>
            <a:r>
              <a:rPr lang="en-US" sz="2400" u="sng" dirty="0" err="1" smtClean="0">
                <a:latin typeface="Tahoma" pitchFamily="34" charset="0"/>
                <a:cs typeface="Times New Roman" pitchFamily="18" charset="0"/>
              </a:rPr>
              <a:t>abdominopelvic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 cavity, separated by the 	diaphragm.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	a.	The </a:t>
            </a:r>
            <a:r>
              <a:rPr lang="en-US" sz="2400" u="sng" dirty="0" err="1" smtClean="0">
                <a:latin typeface="Tahoma" pitchFamily="34" charset="0"/>
                <a:cs typeface="Times New Roman" pitchFamily="18" charset="0"/>
              </a:rPr>
              <a:t>mediastinum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 divides the thorax into 		right and left halves.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	b.	The </a:t>
            </a:r>
            <a:r>
              <a:rPr lang="en-US" sz="2400" u="sng" dirty="0" err="1" smtClean="0">
                <a:latin typeface="Tahoma" pitchFamily="34" charset="0"/>
                <a:cs typeface="Times New Roman" pitchFamily="18" charset="0"/>
              </a:rPr>
              <a:t>abdominopelvic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 cavity can be divided 		into the </a:t>
            </a:r>
            <a:r>
              <a:rPr lang="en-US" sz="2400" u="sng" dirty="0" smtClean="0">
                <a:latin typeface="Tahoma" pitchFamily="34" charset="0"/>
                <a:cs typeface="Times New Roman" pitchFamily="18" charset="0"/>
              </a:rPr>
              <a:t>abdominal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 cavity and the </a:t>
            </a:r>
            <a:r>
              <a:rPr lang="en-US" sz="2400" u="sng" dirty="0" smtClean="0">
                <a:latin typeface="Tahoma" pitchFamily="34" charset="0"/>
                <a:cs typeface="Times New Roman" pitchFamily="18" charset="0"/>
              </a:rPr>
              <a:t>pelvic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		cavity.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iii.	Smaller cavities within the head include the oral 	cavity, nasal cavity, orbital cavities, and middle 	ear cavities.</a:t>
            </a:r>
            <a:r>
              <a:rPr lang="en-US" sz="2400" dirty="0" smtClean="0">
                <a:latin typeface="Tahoma" pitchFamily="34" charset="0"/>
              </a:rPr>
              <a:t> 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685800" y="134035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Body cavity continued…</a:t>
            </a:r>
            <a:endParaRPr lang="en-US" sz="3600" dirty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1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solidFill>
                  <a:srgbClr val="40BE85"/>
                </a:solidFill>
                <a:latin typeface="Tahoma" pitchFamily="34" charset="0"/>
                <a:cs typeface="Times New Roman" pitchFamily="18" charset="0"/>
              </a:rPr>
              <a:t>b.Thoracic</a:t>
            </a:r>
            <a:r>
              <a:rPr lang="en-US" sz="2800" dirty="0" smtClean="0">
                <a:solidFill>
                  <a:srgbClr val="40BE85"/>
                </a:solidFill>
                <a:latin typeface="Tahoma" pitchFamily="34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solidFill>
                  <a:srgbClr val="40BE85"/>
                </a:solidFill>
                <a:latin typeface="Tahoma" pitchFamily="34" charset="0"/>
                <a:cs typeface="Times New Roman" pitchFamily="18" charset="0"/>
              </a:rPr>
              <a:t>Abdominopelvic</a:t>
            </a:r>
            <a:r>
              <a:rPr lang="en-US" sz="2800" dirty="0" smtClean="0">
                <a:solidFill>
                  <a:srgbClr val="40BE85"/>
                </a:solidFill>
                <a:latin typeface="Tahoma" pitchFamily="34" charset="0"/>
                <a:cs typeface="Times New Roman" pitchFamily="18" charset="0"/>
              </a:rPr>
              <a:t> Membranes:</a:t>
            </a:r>
            <a:r>
              <a:rPr lang="en-US" sz="2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1.	The </a:t>
            </a:r>
            <a:r>
              <a:rPr lang="en-US" sz="2400" dirty="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thoracic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 cavity is lined with </a:t>
            </a:r>
            <a:r>
              <a:rPr lang="en-US" sz="2400" u="sng" dirty="0" smtClean="0">
                <a:latin typeface="Tahoma" pitchFamily="34" charset="0"/>
                <a:cs typeface="Times New Roman" pitchFamily="18" charset="0"/>
              </a:rPr>
              <a:t>pleura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; the 	parietal pleura lines the cavities while the visceral 	pleura covers the lungs. A thin layer of serous 	fluid separates the two layers.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2.	The heart is surrounded by </a:t>
            </a:r>
            <a:r>
              <a:rPr lang="en-US" sz="2400" u="sng" dirty="0" smtClean="0">
                <a:latin typeface="Tahoma" pitchFamily="34" charset="0"/>
                <a:cs typeface="Times New Roman" pitchFamily="18" charset="0"/>
              </a:rPr>
              <a:t>pericardium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. The 	visceral pericardium covers the heart and the 	parietal pericardium makes up an outer sac. 	Serous fluid separates the two layers.</a:t>
            </a:r>
            <a:endParaRPr lang="en-US" sz="24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	3.	</a:t>
            </a:r>
            <a:r>
              <a:rPr lang="en-US" sz="2400" u="sng" dirty="0" smtClean="0">
                <a:latin typeface="Tahoma" pitchFamily="34" charset="0"/>
                <a:cs typeface="Times New Roman" pitchFamily="18" charset="0"/>
              </a:rPr>
              <a:t>Peritoneum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 lines the </a:t>
            </a:r>
            <a:r>
              <a:rPr lang="en-US" sz="2400" dirty="0" err="1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abdominopelvic</a:t>
            </a:r>
            <a:r>
              <a:rPr lang="en-US" sz="2400" dirty="0" smtClean="0">
                <a:latin typeface="Tahoma" pitchFamily="34" charset="0"/>
                <a:cs typeface="Times New Roman" pitchFamily="18" charset="0"/>
              </a:rPr>
              <a:t> cavity; a 	parietal peritoneum lines the wall while visceral 	peritoneum covers the organs. 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685800" y="3429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 b="6723"/>
          <a:stretch>
            <a:fillRect/>
          </a:stretch>
        </p:blipFill>
        <p:spPr bwMode="auto">
          <a:xfrm>
            <a:off x="4114800" y="1219200"/>
            <a:ext cx="4167188" cy="2354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 b="5824"/>
          <a:stretch>
            <a:fillRect/>
          </a:stretch>
        </p:blipFill>
        <p:spPr bwMode="auto">
          <a:xfrm>
            <a:off x="3505200" y="3657600"/>
            <a:ext cx="5181600" cy="301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Ventral Body Cavity Membranes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3352800" cy="4527550"/>
          </a:xfrm>
        </p:spPr>
        <p:txBody>
          <a:bodyPr/>
          <a:lstStyle/>
          <a:p>
            <a:r>
              <a:rPr lang="en-US" sz="2800"/>
              <a:t>Parietal serosa covering the body walls</a:t>
            </a:r>
          </a:p>
          <a:p>
            <a:r>
              <a:rPr lang="en-US" sz="2800"/>
              <a:t>Visceral serosa covering the internal organs</a:t>
            </a:r>
          </a:p>
          <a:p>
            <a:r>
              <a:rPr lang="en-US" sz="2800"/>
              <a:t>Serous fluid separates the serosae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5" name="Picture 5" descr="mm3lf0109c_c"/>
          <p:cNvPicPr>
            <a:picLocks noChangeAspect="1" noChangeArrowheads="1"/>
          </p:cNvPicPr>
          <p:nvPr/>
        </p:nvPicPr>
        <p:blipFill>
          <a:blip r:embed="rId3" cstate="print"/>
          <a:srcRect l="21205" t="8929" r="35631" b="25076"/>
          <a:stretch>
            <a:fillRect/>
          </a:stretch>
        </p:blipFill>
        <p:spPr bwMode="auto">
          <a:xfrm>
            <a:off x="5943600" y="1447800"/>
            <a:ext cx="2836863" cy="281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8486" name="Picture 6" descr="mm3lf0109d_c"/>
          <p:cNvPicPr>
            <a:picLocks noChangeAspect="1" noChangeArrowheads="1"/>
          </p:cNvPicPr>
          <p:nvPr/>
        </p:nvPicPr>
        <p:blipFill>
          <a:blip r:embed="rId4" cstate="print"/>
          <a:srcRect l="18137" t="25528" r="28363" b="19963"/>
          <a:stretch>
            <a:fillRect/>
          </a:stretch>
        </p:blipFill>
        <p:spPr bwMode="auto">
          <a:xfrm>
            <a:off x="914400" y="3886200"/>
            <a:ext cx="2746375" cy="23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5410200" cy="1325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/>
              <a:t>Parietal Pleura - pleura lining the inner chest walls and covering the diaphragm</a:t>
            </a:r>
          </a:p>
          <a:p>
            <a:pPr algn="l"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/>
              <a:t>Visceral Pleura - pleura covering the lungs</a:t>
            </a:r>
          </a:p>
        </p:txBody>
      </p:sp>
      <p:sp>
        <p:nvSpPr>
          <p:cNvPr id="148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400050"/>
            <a:ext cx="7772400" cy="701675"/>
          </a:xfrm>
          <a:noFill/>
          <a:ln/>
        </p:spPr>
        <p:txBody>
          <a:bodyPr anchor="t">
            <a:sp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Ventral Body Cavity Membranes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3962400" y="4572000"/>
            <a:ext cx="4572000" cy="1196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/>
              <a:t>Peritoneum – the serous membrane lining the abdominal cavity and covering most of the viscera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0668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Nomenclature for Serous Membranes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8153400" cy="5491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/>
              <a:t>Pleura - the thin serous membrane around the lungs and inner walls of the chest</a:t>
            </a:r>
          </a:p>
          <a:p>
            <a:pPr algn="l"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/>
              <a:t>Peritoneum – the serous membrane lining the abdominal cavity and covering most of the viscera</a:t>
            </a:r>
          </a:p>
          <a:p>
            <a:pPr algn="l"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/>
              <a:t>Endocardium - the membrane that lines the cavities of the heart and forms part of the heart valves</a:t>
            </a:r>
          </a:p>
          <a:p>
            <a:pPr algn="l"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/>
              <a:t>Pericardium - a double-layered serous membrane that surrounds the heart</a:t>
            </a:r>
          </a:p>
          <a:p>
            <a:pPr algn="l"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/>
              <a:t>		Visceral Pericardium (epicardium) - the 			innermost of the two layers of the pericardium</a:t>
            </a:r>
          </a:p>
          <a:p>
            <a:pPr algn="l" eaLnBrk="1" hangingPunct="1">
              <a:spcBef>
                <a:spcPct val="35000"/>
              </a:spcBef>
              <a:buClr>
                <a:srgbClr val="CC3300"/>
              </a:buClr>
            </a:pPr>
            <a:r>
              <a:rPr lang="en-US"/>
              <a:t>		Parietal Pericardium - the tough outermost layer 		of the pericardium that is attached to the 			diaphragm and the sternum</a:t>
            </a:r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3" cstate="print"/>
          <a:srcRect l="26471" t="21413" r="47058" b="33383"/>
          <a:stretch>
            <a:fillRect/>
          </a:stretch>
        </p:blipFill>
        <p:spPr bwMode="auto">
          <a:xfrm>
            <a:off x="838200" y="4572000"/>
            <a:ext cx="1516063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40BE85"/>
                </a:solidFill>
                <a:latin typeface="Tahoma" pitchFamily="34" charset="0"/>
                <a:cs typeface="Times New Roman" pitchFamily="18" charset="0"/>
              </a:rPr>
              <a:t>III. Organ Systems: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smtClean="0">
                <a:latin typeface="Tahoma" pitchFamily="34" charset="0"/>
                <a:cs typeface="Times New Roman" pitchFamily="18" charset="0"/>
              </a:rPr>
              <a:t>A. Body Covering 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ahoma" pitchFamily="34" charset="0"/>
                <a:cs typeface="Times New Roman" pitchFamily="18" charset="0"/>
              </a:rPr>
              <a:t>	a.	The </a:t>
            </a:r>
            <a:r>
              <a:rPr lang="en-US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integumentary</a:t>
            </a:r>
            <a:r>
              <a:rPr lang="en-US" smtClean="0">
                <a:latin typeface="Tahoma" pitchFamily="34" charset="0"/>
                <a:cs typeface="Times New Roman" pitchFamily="18" charset="0"/>
              </a:rPr>
              <a:t> system, including 	skin, hair, nails, and various glands, 	covers the body, senses changes 	outside the body, and helps regulate 	body temperature. 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3429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mtClean="0">
                <a:latin typeface="Tahoma" pitchFamily="34" charset="0"/>
                <a:cs typeface="Times New Roman" pitchFamily="18" charset="0"/>
              </a:rPr>
              <a:t>B. Support and Movement</a:t>
            </a:r>
            <a:r>
              <a:rPr lang="en-US" sz="2800" smtClean="0">
                <a:latin typeface="Tahoma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ahoma" pitchFamily="34" charset="0"/>
                <a:cs typeface="Times New Roman" pitchFamily="18" charset="0"/>
              </a:rPr>
              <a:t>	a.	The </a:t>
            </a:r>
            <a:r>
              <a:rPr lang="en-US" sz="280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skeletal</a:t>
            </a:r>
            <a:r>
              <a:rPr lang="en-US" sz="2800" smtClean="0">
                <a:latin typeface="Tahoma" pitchFamily="34" charset="0"/>
                <a:cs typeface="Times New Roman" pitchFamily="18" charset="0"/>
              </a:rPr>
              <a:t> system is made up of bones 	and ligaments.  It supports, protects, 	provides frameworks, stores inorganic 	salts, and houses blood-forming tissues.</a:t>
            </a:r>
            <a:endParaRPr lang="en-US" sz="280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latin typeface="Tahoma" pitchFamily="34" charset="0"/>
                <a:cs typeface="Times New Roman" pitchFamily="18" charset="0"/>
              </a:rPr>
              <a:t>	b.	The </a:t>
            </a:r>
            <a:r>
              <a:rPr lang="en-US" sz="280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muscular</a:t>
            </a:r>
            <a:r>
              <a:rPr lang="en-US" sz="2800" smtClean="0">
                <a:latin typeface="Tahoma" pitchFamily="34" charset="0"/>
                <a:cs typeface="Times New Roman" pitchFamily="18" charset="0"/>
              </a:rPr>
              <a:t> system consists of the 	muscles that provide body movement, 	posture, and body heat.</a:t>
            </a:r>
            <a:r>
              <a:rPr lang="en-US" sz="2800" smtClean="0"/>
              <a:t>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85800" y="3429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C. </a:t>
            </a:r>
            <a:r>
              <a:rPr lang="en-US" smtClean="0">
                <a:latin typeface="Tahoma" pitchFamily="34" charset="0"/>
                <a:cs typeface="Times New Roman" pitchFamily="18" charset="0"/>
              </a:rPr>
              <a:t>Integration and Coordination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ahoma" pitchFamily="34" charset="0"/>
                <a:cs typeface="Times New Roman" pitchFamily="18" charset="0"/>
              </a:rPr>
              <a:t>	a.	The </a:t>
            </a:r>
            <a:r>
              <a:rPr lang="en-US" sz="280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nervous</a:t>
            </a:r>
            <a:r>
              <a:rPr lang="en-US" sz="2800" smtClean="0">
                <a:latin typeface="Tahoma" pitchFamily="34" charset="0"/>
                <a:cs typeface="Times New Roman" pitchFamily="18" charset="0"/>
              </a:rPr>
              <a:t> system consists of the brain, 	spinal cord, nerves, and sense organs. It 	integrates incoming information from 	receptors and sends impulses to muscles 	and glands.</a:t>
            </a:r>
            <a:endParaRPr lang="en-US" sz="280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ahoma" pitchFamily="34" charset="0"/>
                <a:cs typeface="Times New Roman" pitchFamily="18" charset="0"/>
              </a:rPr>
              <a:t>	b.	The </a:t>
            </a:r>
            <a:r>
              <a:rPr lang="en-US" sz="280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endocrine </a:t>
            </a:r>
            <a:r>
              <a:rPr lang="en-US" sz="2800" smtClean="0">
                <a:latin typeface="Tahoma" pitchFamily="34" charset="0"/>
                <a:cs typeface="Times New Roman" pitchFamily="18" charset="0"/>
              </a:rPr>
              <a:t>system, including all of the 	glands that secrete hormones, helps to 	integrate metabolic functions.</a:t>
            </a:r>
            <a:r>
              <a:rPr lang="en-US" sz="2800" smtClean="0">
                <a:latin typeface="Tahoma" pitchFamily="34" charset="0"/>
              </a:rPr>
              <a:t> 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85800" y="3429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D. </a:t>
            </a:r>
            <a:r>
              <a:rPr lang="en-US" smtClean="0">
                <a:latin typeface="Tahoma" pitchFamily="34" charset="0"/>
                <a:cs typeface="Times New Roman" pitchFamily="18" charset="0"/>
              </a:rPr>
              <a:t>Transport</a:t>
            </a:r>
            <a:r>
              <a:rPr lang="en-US" sz="2800" smtClean="0">
                <a:latin typeface="Tahoma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ahoma" pitchFamily="34" charset="0"/>
                <a:cs typeface="Times New Roman" pitchFamily="18" charset="0"/>
              </a:rPr>
              <a:t>	a.	The </a:t>
            </a:r>
            <a:r>
              <a:rPr lang="en-US" sz="280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cardiovascular</a:t>
            </a:r>
            <a:r>
              <a:rPr lang="en-US" sz="2800" smtClean="0">
                <a:latin typeface="Tahoma" pitchFamily="34" charset="0"/>
                <a:cs typeface="Times New Roman" pitchFamily="18" charset="0"/>
              </a:rPr>
              <a:t> system, made up of 	the heart and blood vessels, distributes 	oxygen and nutrients throughout the body 	while removing wastes from the cells.</a:t>
            </a:r>
            <a:endParaRPr lang="en-US" sz="280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ahoma" pitchFamily="34" charset="0"/>
                <a:cs typeface="Times New Roman" pitchFamily="18" charset="0"/>
              </a:rPr>
              <a:t>	b.	The </a:t>
            </a:r>
            <a:r>
              <a:rPr lang="en-US" sz="280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lymphatic</a:t>
            </a:r>
            <a:r>
              <a:rPr lang="en-US" sz="2800" smtClean="0">
                <a:latin typeface="Tahoma" pitchFamily="34" charset="0"/>
                <a:cs typeface="Times New Roman" pitchFamily="18" charset="0"/>
              </a:rPr>
              <a:t> system, consisting of 	lymphatic vessels, lymph nodes, thymus, 	and spleen, drains excess tissue fluid and 	includes cells of immunity.</a:t>
            </a:r>
            <a:r>
              <a:rPr lang="en-US" sz="2800" smtClean="0">
                <a:latin typeface="Tahoma" pitchFamily="34" charset="0"/>
              </a:rPr>
              <a:t> 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85800" y="3429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E. 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Absorption and Excretion 			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	a.	The </a:t>
            </a:r>
            <a:r>
              <a:rPr lang="en-US" sz="2800" dirty="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digestive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 system is made up of the 	mouth, esophagus, stomach, intestines, 	and accessory organs.  It receives, breaks 	down, and absorbs nutrients.</a:t>
            </a:r>
            <a:endParaRPr lang="en-US" sz="28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	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85800" y="3429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566025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Levels of Structural Organization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534400" cy="46323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Chemical – atoms combine to form molecules</a:t>
            </a:r>
          </a:p>
          <a:p>
            <a:pPr>
              <a:buFont typeface="Wingdings" pitchFamily="2" charset="2"/>
              <a:buNone/>
            </a:pPr>
            <a:r>
              <a:rPr lang="en-US"/>
              <a:t>Cellular – molecules interact to make up cells</a:t>
            </a:r>
          </a:p>
          <a:p>
            <a:pPr>
              <a:buFont typeface="Wingdings" pitchFamily="2" charset="2"/>
              <a:buNone/>
            </a:pPr>
            <a:r>
              <a:rPr lang="en-US"/>
              <a:t>Tissue – cells are grouped into tissue</a:t>
            </a:r>
          </a:p>
          <a:p>
            <a:pPr>
              <a:buFont typeface="Wingdings" pitchFamily="2" charset="2"/>
              <a:buNone/>
            </a:pPr>
            <a:r>
              <a:rPr lang="en-US"/>
              <a:t>Organ – tissues compose organs</a:t>
            </a:r>
          </a:p>
          <a:p>
            <a:pPr>
              <a:buFont typeface="Wingdings" pitchFamily="2" charset="2"/>
              <a:buNone/>
            </a:pPr>
            <a:r>
              <a:rPr lang="en-US"/>
              <a:t>Organ system – organs function together to form organ systems</a:t>
            </a:r>
          </a:p>
          <a:p>
            <a:pPr>
              <a:buFont typeface="Wingdings" pitchFamily="2" charset="2"/>
              <a:buNone/>
            </a:pPr>
            <a:r>
              <a:rPr lang="en-US"/>
              <a:t>Organism (individual) – made up of the organ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5334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 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b.	The </a:t>
            </a:r>
            <a:r>
              <a:rPr lang="en-US" sz="2800" dirty="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respiratory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 system exchanges gases 	between the blood and air and is made up 	of the lungs and passageways.</a:t>
            </a:r>
            <a:endParaRPr lang="en-US" sz="28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	c.	The </a:t>
            </a:r>
            <a:r>
              <a:rPr lang="en-US" sz="2800" dirty="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urinary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 system, consisting of the 	kidneys, </a:t>
            </a:r>
            <a:r>
              <a:rPr lang="en-US" sz="2800" dirty="0" err="1" smtClean="0">
                <a:latin typeface="Tahoma" pitchFamily="34" charset="0"/>
                <a:cs typeface="Times New Roman" pitchFamily="18" charset="0"/>
              </a:rPr>
              <a:t>ureters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, bladder, and urethra, 	removes wastes from the blood and helps 	to maintain water and electrolyte balance.</a:t>
            </a:r>
            <a:r>
              <a:rPr lang="en-US" sz="2800" dirty="0" smtClean="0">
                <a:latin typeface="Tahoma" pitchFamily="34" charset="0"/>
              </a:rPr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5800" y="3429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F. 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Reproduction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	a.	The </a:t>
            </a:r>
            <a:r>
              <a:rPr lang="en-US" sz="2800" dirty="0" smtClean="0">
                <a:solidFill>
                  <a:srgbClr val="00FF99"/>
                </a:solidFill>
                <a:latin typeface="Tahoma" pitchFamily="34" charset="0"/>
                <a:cs typeface="Times New Roman" pitchFamily="18" charset="0"/>
              </a:rPr>
              <a:t>reproductive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 system produces new 	organisms.</a:t>
            </a:r>
            <a:endParaRPr lang="en-US" sz="28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ahoma" pitchFamily="34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.	The male reproductive system consists 			of the testes, accessory organs, and 			vessels that conduct sperm to the penis.</a:t>
            </a:r>
            <a:endParaRPr lang="en-US" sz="28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		ii.	The female reproductive system consists 		of ovaries, uterine tubes, uterus, vagina, 		and external genitalia. The female 				reproductive system also houses the 			developing offspring.</a:t>
            </a:r>
            <a:r>
              <a:rPr lang="en-US" sz="2800" dirty="0" smtClean="0">
                <a:latin typeface="Tahoma" pitchFamily="34" charset="0"/>
              </a:rPr>
              <a:t> 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685800" y="3429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Tahoma" pitchFamily="34" charset="0"/>
                <a:cs typeface="Times New Roman" pitchFamily="18" charset="0"/>
              </a:rPr>
              <a:t>Anatomical Terminology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Relative Positions:</a:t>
            </a:r>
            <a:endParaRPr lang="en-US" sz="2800" dirty="0" smtClean="0">
              <a:latin typeface="Tahoma" pitchFamily="34" charset="0"/>
              <a:cs typeface="Courier New" pitchFamily="49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	1.	Terms of relative position are used to 	describe the location of a part relative to 	another part.</a:t>
            </a:r>
            <a:endParaRPr lang="en-US" sz="2800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ahoma" pitchFamily="34" charset="0"/>
                <a:cs typeface="Courier New" pitchFamily="49" charset="0"/>
              </a:rPr>
              <a:t>	2.	Terms of relative position include: 	superior, inferior, anterior, posterior, 	medial, lateral, proximal, distal, superficial 	(peripheral), and deep.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85800" y="3429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Directional Terms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267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/>
              <a:t>Superior (Cranial) and Inferior (Caudal) – toward and away from the head or upper part of a structure - above and below-</a:t>
            </a:r>
          </a:p>
          <a:p>
            <a:r>
              <a:rPr lang="en-US" sz="2800"/>
              <a:t>Anterior (Ventral) and Posterior (Dorsal) – toward the front and back of the body                                  - in front of and behind-</a:t>
            </a:r>
          </a:p>
          <a:p>
            <a:r>
              <a:rPr lang="en-US" sz="2800"/>
              <a:t>Medial, Lateral, and Intermediate – toward the midline, away from the midline, and between a more medial and lateral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Directional Terms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 b="5873"/>
          <a:stretch>
            <a:fillRect/>
          </a:stretch>
        </p:blipFill>
        <p:spPr bwMode="auto">
          <a:xfrm>
            <a:off x="228600" y="1371600"/>
            <a:ext cx="8591550" cy="497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Directional Terms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/>
          <a:srcRect b="5899"/>
          <a:stretch>
            <a:fillRect/>
          </a:stretch>
        </p:blipFill>
        <p:spPr bwMode="auto">
          <a:xfrm>
            <a:off x="398463" y="1371600"/>
            <a:ext cx="8345487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Directional Terms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12925"/>
            <a:ext cx="8685213" cy="30638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Proximal and Distal – closer to and farther from the origin of the body part or the point of attachment of a limb</a:t>
            </a:r>
          </a:p>
          <a:p>
            <a:r>
              <a:rPr lang="en-US"/>
              <a:t>Superficial (External) and Deep (Internal) – toward and away from the body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Directional Terms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 cstate="print"/>
          <a:srcRect b="5058"/>
          <a:stretch>
            <a:fillRect/>
          </a:stretch>
        </p:blipFill>
        <p:spPr bwMode="auto">
          <a:xfrm>
            <a:off x="381000" y="1219200"/>
            <a:ext cx="8332788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64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 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Body Sections:</a:t>
            </a:r>
            <a:endParaRPr lang="en-US" dirty="0" smtClean="0"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	1.	</a:t>
            </a:r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A </a:t>
            </a:r>
            <a:r>
              <a:rPr lang="en-US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sagittal</a:t>
            </a:r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 section divides the body into 	right and left portions.</a:t>
            </a:r>
            <a:endParaRPr lang="en-US" sz="2800" dirty="0" smtClean="0">
              <a:solidFill>
                <a:schemeClr val="tx1">
                  <a:lumMod val="60000"/>
                  <a:lumOff val="40000"/>
                </a:schemeClr>
              </a:solidFill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	2.	A transverse section divides the body into 	superior and inferior portions.  It is often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        called a “cross section”.</a:t>
            </a:r>
            <a:endParaRPr lang="en-US" sz="2800" dirty="0" smtClean="0">
              <a:solidFill>
                <a:schemeClr val="tx1">
                  <a:lumMod val="60000"/>
                  <a:lumOff val="40000"/>
                </a:schemeClr>
              </a:solidFill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pitchFamily="34" charset="0"/>
                <a:cs typeface="Times New Roman" pitchFamily="18" charset="0"/>
              </a:rPr>
              <a:t>	3.	A coronal section divides the body into 	anterior and posterior sections.</a:t>
            </a:r>
            <a:endParaRPr lang="en-US" sz="2800" dirty="0" smtClean="0">
              <a:solidFill>
                <a:schemeClr val="tx1">
                  <a:lumMod val="60000"/>
                  <a:lumOff val="40000"/>
                </a:schemeClr>
              </a:solidFill>
              <a:latin typeface="Tahoma" pitchFamily="34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	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85800" y="3429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Arial" charset="0"/>
              </a:rPr>
              <a:t>Copyright</a:t>
            </a:r>
            <a:r>
              <a:rPr lang="en-US" sz="900">
                <a:solidFill>
                  <a:schemeClr val="tx2"/>
                </a:solidFill>
                <a:latin typeface="Arial" charset="0"/>
                <a:sym typeface="Symbol" pitchFamily="18" charset="2"/>
              </a:rPr>
              <a:t>The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/>
              <a:t>Body Planes</a:t>
            </a:r>
          </a:p>
        </p:txBody>
      </p:sp>
      <p:pic>
        <p:nvPicPr>
          <p:cNvPr id="142340" name="Picture 4" descr="ap1lf0108_c"/>
          <p:cNvPicPr>
            <a:picLocks noChangeAspect="1" noChangeArrowheads="1"/>
          </p:cNvPicPr>
          <p:nvPr/>
        </p:nvPicPr>
        <p:blipFill>
          <a:blip r:embed="rId3" cstate="print"/>
          <a:srcRect l="19313" r="20549" b="14073"/>
          <a:stretch>
            <a:fillRect/>
          </a:stretch>
        </p:blipFill>
        <p:spPr bwMode="auto">
          <a:xfrm>
            <a:off x="2514600" y="990600"/>
            <a:ext cx="3954463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endParaRPr lang="en-US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6400800" y="2819400"/>
            <a:ext cx="2667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CC3300"/>
              </a:buClr>
            </a:pPr>
            <a:r>
              <a:rPr lang="en-US">
                <a:cs typeface="Times New Roman" pitchFamily="18" charset="0"/>
              </a:rPr>
              <a:t>←</a:t>
            </a:r>
            <a:r>
              <a:rPr lang="en-US"/>
              <a:t>Transverse Plane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334000" y="4495800"/>
            <a:ext cx="2667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CC3300"/>
              </a:buClr>
            </a:pPr>
            <a:r>
              <a:rPr lang="en-US">
                <a:cs typeface="Times New Roman" pitchFamily="18" charset="0"/>
              </a:rPr>
              <a:t>←</a:t>
            </a:r>
            <a:r>
              <a:rPr lang="en-US"/>
              <a:t> Sagittal Plane</a:t>
            </a:r>
          </a:p>
        </p:txBody>
      </p:sp>
      <p:grpSp>
        <p:nvGrpSpPr>
          <p:cNvPr id="142346" name="Group 10"/>
          <p:cNvGrpSpPr>
            <a:grpSpLocks/>
          </p:cNvGrpSpPr>
          <p:nvPr/>
        </p:nvGrpSpPr>
        <p:grpSpPr bwMode="auto">
          <a:xfrm>
            <a:off x="304800" y="1524000"/>
            <a:ext cx="2667000" cy="822325"/>
            <a:chOff x="192" y="960"/>
            <a:chExt cx="1680" cy="518"/>
          </a:xfrm>
        </p:grpSpPr>
        <p:sp>
          <p:nvSpPr>
            <p:cNvPr id="142344" name="Text Box 8"/>
            <p:cNvSpPr txBox="1">
              <a:spLocks noChangeArrowheads="1"/>
            </p:cNvSpPr>
            <p:nvPr/>
          </p:nvSpPr>
          <p:spPr bwMode="auto">
            <a:xfrm>
              <a:off x="192" y="960"/>
              <a:ext cx="1680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Clr>
                  <a:srgbClr val="CC3300"/>
                </a:buClr>
              </a:pPr>
              <a:r>
                <a:rPr lang="en-US"/>
                <a:t>Frontal or Coronal Plane</a:t>
              </a:r>
            </a:p>
          </p:txBody>
        </p:sp>
        <p:sp>
          <p:nvSpPr>
            <p:cNvPr id="142345" name="Line 9"/>
            <p:cNvSpPr>
              <a:spLocks noChangeShapeType="1"/>
            </p:cNvSpPr>
            <p:nvPr/>
          </p:nvSpPr>
          <p:spPr bwMode="auto">
            <a:xfrm>
              <a:off x="1440" y="124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  <p:bldP spid="1423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477000" cy="1371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Basic Structures of the Human Body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191000"/>
          </a:xfrm>
        </p:spPr>
        <p:txBody>
          <a:bodyPr/>
          <a:lstStyle/>
          <a:p>
            <a:r>
              <a:rPr lang="en-US"/>
              <a:t>Tissue – A group of similar cells that performs a specific function</a:t>
            </a:r>
          </a:p>
          <a:p>
            <a:r>
              <a:rPr lang="en-US"/>
              <a:t>Organ – A structure consisting of a group of tissues with a specialized function</a:t>
            </a:r>
          </a:p>
          <a:p>
            <a:r>
              <a:rPr lang="en-US"/>
              <a:t>Organ System – Organs working together to allow the body to perform a function.</a:t>
            </a:r>
            <a:r>
              <a:rPr lang="en-US" sz="2800"/>
              <a:t> 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Abdominopelvic Regions</a:t>
            </a:r>
          </a:p>
        </p:txBody>
      </p:sp>
      <p:pic>
        <p:nvPicPr>
          <p:cNvPr id="5" name="Picture 5" descr="01_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990601"/>
            <a:ext cx="711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Abdominopelvic Regions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 cstate="print"/>
          <a:srcRect b="5072"/>
          <a:stretch>
            <a:fillRect/>
          </a:stretch>
        </p:blipFill>
        <p:spPr bwMode="auto">
          <a:xfrm>
            <a:off x="1524000" y="1247775"/>
            <a:ext cx="6219595" cy="561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</a:t>
            </a:r>
            <a:r>
              <a:rPr lang="en-US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31416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Integumentary system</a:t>
            </a:r>
          </a:p>
          <a:p>
            <a:pPr lvl="1"/>
            <a:r>
              <a:rPr lang="en-US"/>
              <a:t>Forms the external body covering</a:t>
            </a:r>
          </a:p>
          <a:p>
            <a:pPr lvl="1"/>
            <a:r>
              <a:rPr lang="en-US"/>
              <a:t>Composed of skin, sweat glands, oil glands, hair, and nails</a:t>
            </a:r>
          </a:p>
          <a:p>
            <a:pPr lvl="1"/>
            <a:r>
              <a:rPr lang="en-US"/>
              <a:t>Protects deep tissues from injury and synthesizes vitamin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 of the Body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531225" cy="344011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Skeletal system</a:t>
            </a:r>
          </a:p>
          <a:p>
            <a:pPr lvl="1"/>
            <a:r>
              <a:rPr lang="en-US"/>
              <a:t>Composed of bone, cartilage, and ligaments</a:t>
            </a:r>
          </a:p>
          <a:p>
            <a:pPr lvl="1"/>
            <a:r>
              <a:rPr lang="en-US"/>
              <a:t>Protects and supports body organs</a:t>
            </a:r>
          </a:p>
          <a:p>
            <a:pPr lvl="1"/>
            <a:r>
              <a:rPr lang="en-US"/>
              <a:t>Provides the framework for muscles</a:t>
            </a:r>
          </a:p>
          <a:p>
            <a:pPr lvl="1"/>
            <a:r>
              <a:rPr lang="en-US"/>
              <a:t>Site of blood cell formation</a:t>
            </a:r>
          </a:p>
          <a:p>
            <a:pPr lvl="1"/>
            <a:r>
              <a:rPr lang="en-US"/>
              <a:t>Stores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152400"/>
            <a:ext cx="7199313" cy="10668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Organ Systems of the Body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1225" cy="32908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Muscular system</a:t>
            </a:r>
          </a:p>
          <a:p>
            <a:pPr lvl="1"/>
            <a:r>
              <a:rPr lang="en-US"/>
              <a:t>Composed of muscles and tendons</a:t>
            </a:r>
          </a:p>
          <a:p>
            <a:pPr lvl="1"/>
            <a:r>
              <a:rPr lang="en-US"/>
              <a:t>Allows manipulation of the environment, locomotion, and facial expression</a:t>
            </a:r>
          </a:p>
          <a:p>
            <a:pPr lvl="1"/>
            <a:r>
              <a:rPr lang="en-US"/>
              <a:t>Maintains posture</a:t>
            </a:r>
          </a:p>
          <a:p>
            <a:pPr lvl="1"/>
            <a:r>
              <a:rPr lang="en-US"/>
              <a:t>Produces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design template [1]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Medical design template [1]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dical design template [1]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template [1]</Template>
  <TotalTime>1148</TotalTime>
  <Words>1741</Words>
  <Application>Microsoft Office PowerPoint</Application>
  <PresentationFormat>On-screen Show (4:3)</PresentationFormat>
  <Paragraphs>323</Paragraphs>
  <Slides>61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Medical design template [1]</vt:lpstr>
      <vt:lpstr>Human Anatomy and Physiology I</vt:lpstr>
      <vt:lpstr>Overview of Human Anatomy and Physiology</vt:lpstr>
      <vt:lpstr>Slide 3</vt:lpstr>
      <vt:lpstr>Slide 4</vt:lpstr>
      <vt:lpstr>Levels of Structural Organization</vt:lpstr>
      <vt:lpstr>Basic Structures of the Human Body</vt:lpstr>
      <vt:lpstr>Organ Systems </vt:lpstr>
      <vt:lpstr>Organ Systems of the Body</vt:lpstr>
      <vt:lpstr>Organ Systems of the Body</vt:lpstr>
      <vt:lpstr>Organ Systems of the Body</vt:lpstr>
      <vt:lpstr>Organ Systems of the Body</vt:lpstr>
      <vt:lpstr>Organ Systems of the Body</vt:lpstr>
      <vt:lpstr>Organ Systems of the Body</vt:lpstr>
      <vt:lpstr>Organ Systems of the Body</vt:lpstr>
      <vt:lpstr>Organ Systems of the Body</vt:lpstr>
      <vt:lpstr>Organ Systems of the Body</vt:lpstr>
      <vt:lpstr>Organ Systems of the Body</vt:lpstr>
      <vt:lpstr>Organ Systems of the Body</vt:lpstr>
      <vt:lpstr>Organ System Interrelationships</vt:lpstr>
      <vt:lpstr>Organ System Interrelationships</vt:lpstr>
      <vt:lpstr>Slide 21</vt:lpstr>
      <vt:lpstr>Slide 22</vt:lpstr>
      <vt:lpstr>Metabolism-side note </vt:lpstr>
      <vt:lpstr>Homeostasis</vt:lpstr>
      <vt:lpstr>Homeostatic Control Mechanisms</vt:lpstr>
      <vt:lpstr>Homeostatic Control Mechanisms</vt:lpstr>
      <vt:lpstr>Negative Feedback</vt:lpstr>
      <vt:lpstr>Positive Feedback</vt:lpstr>
      <vt:lpstr>Levels of Structural Organization</vt:lpstr>
      <vt:lpstr>C. Levels of Organization</vt:lpstr>
      <vt:lpstr>Slide 31</vt:lpstr>
      <vt:lpstr>Body Cavities</vt:lpstr>
      <vt:lpstr>Body Cavities</vt:lpstr>
      <vt:lpstr>Body Cavities-side note</vt:lpstr>
      <vt:lpstr>Slide 35</vt:lpstr>
      <vt:lpstr>Slide 36</vt:lpstr>
      <vt:lpstr>Anatomical Position</vt:lpstr>
      <vt:lpstr>Regional Terms</vt:lpstr>
      <vt:lpstr>Regional Terms</vt:lpstr>
      <vt:lpstr>Slide 40</vt:lpstr>
      <vt:lpstr>Slide 41</vt:lpstr>
      <vt:lpstr>Ventral Body Cavity Membranes</vt:lpstr>
      <vt:lpstr>Ventral Body Cavity Membranes</vt:lpstr>
      <vt:lpstr>Nomenclature for Serous Membranes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Directional Terms</vt:lpstr>
      <vt:lpstr>Directional Terms</vt:lpstr>
      <vt:lpstr>Directional Terms</vt:lpstr>
      <vt:lpstr>Directional Terms</vt:lpstr>
      <vt:lpstr>Directional Terms</vt:lpstr>
      <vt:lpstr>Slide 58</vt:lpstr>
      <vt:lpstr>Body Planes</vt:lpstr>
      <vt:lpstr>Abdominopelvic Regions</vt:lpstr>
      <vt:lpstr>Abdominopelvic Regions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Zynda, Robert M</dc:creator>
  <cp:lastModifiedBy>Windows User</cp:lastModifiedBy>
  <cp:revision>97</cp:revision>
  <dcterms:created xsi:type="dcterms:W3CDTF">2002-07-27T05:26:32Z</dcterms:created>
  <dcterms:modified xsi:type="dcterms:W3CDTF">2014-11-19T13:31:33Z</dcterms:modified>
</cp:coreProperties>
</file>