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7"/>
  </p:notesMasterIdLst>
  <p:sldIdLst>
    <p:sldId id="291" r:id="rId2"/>
    <p:sldId id="294" r:id="rId3"/>
    <p:sldId id="292" r:id="rId4"/>
    <p:sldId id="269" r:id="rId5"/>
    <p:sldId id="267" r:id="rId6"/>
    <p:sldId id="302" r:id="rId7"/>
    <p:sldId id="268" r:id="rId8"/>
    <p:sldId id="257" r:id="rId9"/>
    <p:sldId id="306" r:id="rId10"/>
    <p:sldId id="296" r:id="rId11"/>
    <p:sldId id="298" r:id="rId12"/>
    <p:sldId id="259" r:id="rId13"/>
    <p:sldId id="307" r:id="rId14"/>
    <p:sldId id="300" r:id="rId15"/>
    <p:sldId id="279" r:id="rId16"/>
    <p:sldId id="277" r:id="rId17"/>
    <p:sldId id="262" r:id="rId18"/>
    <p:sldId id="283" r:id="rId19"/>
    <p:sldId id="303" r:id="rId20"/>
    <p:sldId id="285" r:id="rId21"/>
    <p:sldId id="258" r:id="rId22"/>
    <p:sldId id="281" r:id="rId23"/>
    <p:sldId id="304" r:id="rId24"/>
    <p:sldId id="272" r:id="rId25"/>
    <p:sldId id="263" r:id="rId26"/>
    <p:sldId id="289" r:id="rId27"/>
    <p:sldId id="278" r:id="rId28"/>
    <p:sldId id="305" r:id="rId29"/>
    <p:sldId id="308" r:id="rId30"/>
    <p:sldId id="301" r:id="rId31"/>
    <p:sldId id="264" r:id="rId32"/>
    <p:sldId id="287" r:id="rId33"/>
    <p:sldId id="288" r:id="rId34"/>
    <p:sldId id="265" r:id="rId35"/>
    <p:sldId id="266" r:id="rId3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095" autoAdjust="0"/>
    <p:restoredTop sz="86473" autoAdjust="0"/>
  </p:normalViewPr>
  <p:slideViewPr>
    <p:cSldViewPr>
      <p:cViewPr>
        <p:scale>
          <a:sx n="98" d="100"/>
          <a:sy n="98" d="100"/>
        </p:scale>
        <p:origin x="-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C209EC2-2094-4FA8-9431-8D17608D8F7F}" type="slidenum">
              <a:rPr lang="en-US"/>
              <a:pPr>
                <a:defRPr/>
              </a:pPr>
              <a:t>‹#›</a:t>
            </a:fld>
            <a:endParaRPr lang="en-US"/>
          </a:p>
        </p:txBody>
      </p:sp>
    </p:spTree>
    <p:extLst>
      <p:ext uri="{BB962C8B-B14F-4D97-AF65-F5344CB8AC3E}">
        <p14:creationId xmlns:p14="http://schemas.microsoft.com/office/powerpoint/2010/main" val="27941428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E50BC5A-F5C3-465F-8518-BA718813B6A9}" type="slidenum">
              <a:rPr lang="en-US" smtClean="0"/>
              <a:pPr/>
              <a:t>4</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F116E25-81AD-4100-B1BA-8F0BFDA10B7A}" type="slidenum">
              <a:rPr lang="en-US" smtClean="0"/>
              <a:pPr/>
              <a:t>18</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988E89C7-D1D6-482B-AE55-50EE971034EC}" type="slidenum">
              <a:rPr lang="en-US" smtClean="0"/>
              <a:pPr/>
              <a:t>20</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3A5AD6-933E-42DF-977F-6DAC980F026B}" type="slidenum">
              <a:rPr lang="en-US" smtClean="0"/>
              <a:pPr/>
              <a:t>21</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3C393B3-2EB3-4754-8556-D1FA4B5313DB}" type="slidenum">
              <a:rPr lang="en-US" smtClean="0"/>
              <a:pPr/>
              <a:t>22</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1D19016-0839-4967-96E7-BAE5D14987FB}" type="slidenum">
              <a:rPr lang="en-US" smtClean="0"/>
              <a:pPr/>
              <a:t>24</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F33150E-CE30-4FC4-8B48-D2997E21DB5A}" type="slidenum">
              <a:rPr lang="en-US" smtClean="0"/>
              <a:pPr/>
              <a:t>25</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A865DE0-EC04-4E1C-81EF-77902DFC7A07}" type="slidenum">
              <a:rPr lang="en-US" smtClean="0"/>
              <a:pPr/>
              <a:t>26</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1FDD91D-ECB3-437F-8DA1-2BEF895933CD}" type="slidenum">
              <a:rPr lang="en-US" smtClean="0"/>
              <a:pPr/>
              <a:t>27</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E9F7A5-7648-4E6C-B1CC-3455BD9F3B68}" type="slidenum">
              <a:rPr lang="en-US"/>
              <a:pPr/>
              <a:t>28</a:t>
            </a:fld>
            <a:endParaRPr lang="en-US"/>
          </a:p>
        </p:txBody>
      </p:sp>
      <p:sp>
        <p:nvSpPr>
          <p:cNvPr id="21506" name="Rectangle 2"/>
          <p:cNvSpPr>
            <a:spLocks noGrp="1" noRot="1" noChangeAspect="1" noChangeArrowheads="1" noTextEdit="1"/>
          </p:cNvSpPr>
          <p:nvPr>
            <p:ph type="sldImg"/>
          </p:nvPr>
        </p:nvSpPr>
        <p:spPr>
          <a:xfrm>
            <a:off x="1152525" y="692150"/>
            <a:ext cx="4554538" cy="3416300"/>
          </a:xfrm>
          <a:ln/>
        </p:spPr>
      </p:sp>
      <p:sp>
        <p:nvSpPr>
          <p:cNvPr id="21507" name="Rectangle 3"/>
          <p:cNvSpPr>
            <a:spLocks noGrp="1" noChangeArrowheads="1"/>
          </p:cNvSpPr>
          <p:nvPr>
            <p:ph type="body" idx="1"/>
          </p:nvPr>
        </p:nvSpPr>
        <p:spPr>
          <a:xfrm>
            <a:off x="858838" y="4868863"/>
            <a:ext cx="4722812" cy="3236912"/>
          </a:xfrm>
        </p:spPr>
        <p:txBody>
          <a:bodyPr/>
          <a:lstStyle/>
          <a:p>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16D4CB1-6BDE-4D89-AD9A-7C7A80C58353}" type="slidenum">
              <a:rPr lang="en-US" smtClean="0"/>
              <a:pPr/>
              <a:t>31</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4E593ED-9A85-4FB5-AA12-3A8FB3774148}" type="slidenum">
              <a:rPr lang="en-US" smtClean="0"/>
              <a:pPr/>
              <a:t>5</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3145252-9897-417F-A225-3769349A2BA4}" type="slidenum">
              <a:rPr lang="en-US" smtClean="0"/>
              <a:pPr/>
              <a:t>32</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CDDF1104-F297-422C-9991-02CD8B3CD4DF}" type="slidenum">
              <a:rPr lang="en-US" smtClean="0"/>
              <a:pPr/>
              <a:t>33</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91D9A1A-A542-4940-B6A9-9E8E33B200B1}" type="slidenum">
              <a:rPr lang="en-US" smtClean="0"/>
              <a:pPr/>
              <a:t>34</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7E1953D-0B72-4E07-97E2-996AB623C062}" type="slidenum">
              <a:rPr lang="en-US" smtClean="0"/>
              <a:pPr/>
              <a:t>35</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A8CA0A8-3EC8-4E7F-8D10-E8C53B0951D7}" type="slidenum">
              <a:rPr lang="en-US" smtClean="0"/>
              <a:pPr/>
              <a:t>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EE5DC88-6E29-46BC-8784-9160CC2F1392}" type="slidenum">
              <a:rPr lang="en-US" smtClean="0"/>
              <a:pPr/>
              <a:t>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165439-E931-4D33-90D0-82D94C859CC4}" type="slidenum">
              <a:rPr lang="en-US"/>
              <a:pPr/>
              <a:t>9</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xfrm>
            <a:off x="914400" y="4343400"/>
            <a:ext cx="5029200" cy="4114800"/>
          </a:xfrm>
        </p:spPr>
        <p:txBody>
          <a:bodyPr/>
          <a:lstStyle/>
          <a:p>
            <a:r>
              <a:rPr lang="en-CA"/>
              <a:t>Fig. 17.15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FB37548-65A1-41F9-9320-A25D52D56CB1}" type="slidenum">
              <a:rPr lang="en-US" smtClean="0"/>
              <a:pPr/>
              <a:t>12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B0F5D4F-4D78-4D90-A878-D23453D071CB}" type="slidenum">
              <a:rPr lang="en-US" smtClean="0"/>
              <a:pPr/>
              <a:t>15</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AC65EDB-A5F9-46CA-AD10-D01C9F7349AC}" type="slidenum">
              <a:rPr lang="en-US" smtClean="0"/>
              <a:pPr/>
              <a:t>16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3641030-E1B0-4F4C-B644-CA186FB844BD}" type="slidenum">
              <a:rPr lang="en-US" smtClean="0"/>
              <a:pPr/>
              <a:t>17</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16CD2E-BBAE-45E3-8A61-A8E8BC9AE31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47522E-52C4-4945-BCD6-D1643063512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A933B2-F10C-43D2-8ABD-FDAE5EC6C87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E86711-7262-4081-9C81-5F55769FDCF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88C9A8B-4272-4D95-B89A-64FB57B73AE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F944EC-41B5-44E3-9BF0-E13E0487BD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1D188A-C165-472A-A065-068A8258EA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9C786-EC1E-4C4F-9BDA-742A7EC82D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FFD346-6D88-4D2B-9C12-7D931561079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2C3389-86E5-4C22-B0D2-E30C412A95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CDE8D8-695C-4822-A674-A93428A796C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23A201-481D-4FDA-916D-730DBBDCAF2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5911EF-75D2-4190-B650-B71FFE2A079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67F51E-C349-4A82-8F0F-31A110C7039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716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716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5869939-B075-401F-AB48-931BA66451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9.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1901825"/>
            <a:ext cx="9144000" cy="1143000"/>
          </a:xfrm>
          <a:prstGeom prst="rect">
            <a:avLst/>
          </a:prstGeom>
          <a:noFill/>
          <a:ln w="9525">
            <a:noFill/>
            <a:miter lim="800000"/>
            <a:headEnd/>
            <a:tailEnd/>
          </a:ln>
        </p:spPr>
        <p:txBody>
          <a:bodyPr lIns="92075" tIns="46038" rIns="92075" bIns="46038" anchor="ctr"/>
          <a:lstStyle/>
          <a:p>
            <a:pPr algn="ctr"/>
            <a:r>
              <a:rPr lang="en-US" altLang="en-US" sz="4400" b="1" i="1">
                <a:solidFill>
                  <a:schemeClr val="tx2"/>
                </a:solidFill>
              </a:rPr>
              <a:t>Chapter 17</a:t>
            </a:r>
          </a:p>
        </p:txBody>
      </p:sp>
      <p:sp>
        <p:nvSpPr>
          <p:cNvPr id="2051" name="Rectangle 3"/>
          <p:cNvSpPr>
            <a:spLocks noChangeArrowheads="1"/>
          </p:cNvSpPr>
          <p:nvPr/>
        </p:nvSpPr>
        <p:spPr bwMode="auto">
          <a:xfrm>
            <a:off x="457200" y="3581400"/>
            <a:ext cx="8229600" cy="1447800"/>
          </a:xfrm>
          <a:prstGeom prst="rect">
            <a:avLst/>
          </a:prstGeom>
          <a:noFill/>
          <a:ln w="9525">
            <a:noFill/>
            <a:miter lim="800000"/>
            <a:headEnd/>
            <a:tailEnd/>
          </a:ln>
        </p:spPr>
        <p:txBody>
          <a:bodyPr lIns="92075" tIns="46038" rIns="92075" bIns="46038"/>
          <a:lstStyle/>
          <a:p>
            <a:pPr algn="ctr">
              <a:lnSpc>
                <a:spcPct val="90000"/>
              </a:lnSpc>
              <a:spcBef>
                <a:spcPct val="20000"/>
              </a:spcBef>
            </a:pPr>
            <a:r>
              <a:rPr lang="en-US" altLang="en-US" sz="4800" b="1" i="1"/>
              <a:t>Segmented Worms</a:t>
            </a:r>
            <a:endParaRPr lang="en-US" altLang="en-US" sz="4800"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04800"/>
            <a:ext cx="7115175" cy="1143000"/>
          </a:xfrm>
          <a:noFill/>
        </p:spPr>
        <p:txBody>
          <a:bodyPr lIns="92075" tIns="46038" rIns="92075" bIns="46038"/>
          <a:lstStyle/>
          <a:p>
            <a:pPr eaLnBrk="1" hangingPunct="1"/>
            <a:r>
              <a:rPr lang="en-US" altLang="en-US" sz="3600" i="1" smtClean="0">
                <a:latin typeface="Times New Roman" pitchFamily="18" charset="0"/>
              </a:rPr>
              <a:t>P. Annelida: C. Polychaeta</a:t>
            </a:r>
          </a:p>
        </p:txBody>
      </p:sp>
      <p:sp>
        <p:nvSpPr>
          <p:cNvPr id="10243" name="Rectangle 3"/>
          <p:cNvSpPr>
            <a:spLocks noGrp="1" noChangeArrowheads="1"/>
          </p:cNvSpPr>
          <p:nvPr>
            <p:ph type="body" idx="1"/>
          </p:nvPr>
        </p:nvSpPr>
        <p:spPr>
          <a:xfrm>
            <a:off x="0" y="1447800"/>
            <a:ext cx="9115425" cy="5410200"/>
          </a:xfrm>
          <a:noFill/>
        </p:spPr>
        <p:txBody>
          <a:bodyPr lIns="92075" tIns="46038" rIns="92075" bIns="46038"/>
          <a:lstStyle/>
          <a:p>
            <a:pPr eaLnBrk="1" hangingPunct="1">
              <a:lnSpc>
                <a:spcPct val="90000"/>
              </a:lnSpc>
            </a:pPr>
            <a:r>
              <a:rPr lang="en-US" altLang="en-US" sz="2400" smtClean="0"/>
              <a:t>Characteristics</a:t>
            </a:r>
          </a:p>
          <a:p>
            <a:pPr lvl="1" eaLnBrk="1" hangingPunct="1">
              <a:lnSpc>
                <a:spcPct val="90000"/>
              </a:lnSpc>
            </a:pPr>
            <a:r>
              <a:rPr lang="en-US" altLang="en-US" sz="2200" smtClean="0"/>
              <a:t>feather-duster/fireworm/scaleworm/lungworms </a:t>
            </a:r>
          </a:p>
          <a:p>
            <a:pPr lvl="1" eaLnBrk="1" hangingPunct="1">
              <a:lnSpc>
                <a:spcPct val="90000"/>
              </a:lnSpc>
            </a:pPr>
            <a:r>
              <a:rPr lang="en-US" altLang="en-US" sz="2200" smtClean="0"/>
              <a:t>+10,000 sp.</a:t>
            </a:r>
          </a:p>
          <a:p>
            <a:pPr lvl="1" eaLnBrk="1" hangingPunct="1">
              <a:lnSpc>
                <a:spcPct val="90000"/>
              </a:lnSpc>
            </a:pPr>
            <a:r>
              <a:rPr lang="en-US" altLang="en-US" sz="2200" smtClean="0"/>
              <a:t>mostly marine, some fresh</a:t>
            </a:r>
          </a:p>
          <a:p>
            <a:pPr lvl="1" eaLnBrk="1" hangingPunct="1">
              <a:lnSpc>
                <a:spcPct val="90000"/>
              </a:lnSpc>
            </a:pPr>
            <a:r>
              <a:rPr lang="en-US" altLang="en-US" sz="2200" smtClean="0"/>
              <a:t>1mm - 3m, colorful/dull</a:t>
            </a:r>
          </a:p>
          <a:p>
            <a:pPr lvl="1" eaLnBrk="1" hangingPunct="1">
              <a:lnSpc>
                <a:spcPct val="90000"/>
              </a:lnSpc>
            </a:pPr>
            <a:r>
              <a:rPr lang="en-US" altLang="en-US" sz="2200" smtClean="0"/>
              <a:t>sedentary sp. live in crevices/tubes</a:t>
            </a:r>
          </a:p>
          <a:p>
            <a:pPr lvl="1" eaLnBrk="1" hangingPunct="1">
              <a:lnSpc>
                <a:spcPct val="90000"/>
              </a:lnSpc>
            </a:pPr>
            <a:r>
              <a:rPr lang="en-US" altLang="en-US" sz="2200" smtClean="0"/>
              <a:t>free-moving/burrowing/crawling</a:t>
            </a:r>
            <a:endParaRPr lang="en-US" altLang="en-US" sz="2400" smtClean="0"/>
          </a:p>
        </p:txBody>
      </p:sp>
      <p:pic>
        <p:nvPicPr>
          <p:cNvPr id="10244" name="Picture 4" descr="17_02a"/>
          <p:cNvPicPr>
            <a:picLocks noChangeAspect="1" noChangeArrowheads="1"/>
          </p:cNvPicPr>
          <p:nvPr/>
        </p:nvPicPr>
        <p:blipFill>
          <a:blip r:embed="rId2" cstate="print"/>
          <a:srcRect/>
          <a:stretch>
            <a:fillRect/>
          </a:stretch>
        </p:blipFill>
        <p:spPr bwMode="auto">
          <a:xfrm>
            <a:off x="5570538" y="4181475"/>
            <a:ext cx="3460750" cy="2565400"/>
          </a:xfrm>
          <a:prstGeom prst="rect">
            <a:avLst/>
          </a:prstGeom>
          <a:noFill/>
          <a:ln w="9525">
            <a:noFill/>
            <a:miter lim="800000"/>
            <a:headEnd/>
            <a:tailEnd/>
          </a:ln>
        </p:spPr>
      </p:pic>
      <p:pic>
        <p:nvPicPr>
          <p:cNvPr id="10245" name="Picture 5" descr="17_02b"/>
          <p:cNvPicPr>
            <a:picLocks noChangeAspect="1" noChangeArrowheads="1"/>
          </p:cNvPicPr>
          <p:nvPr/>
        </p:nvPicPr>
        <p:blipFill>
          <a:blip r:embed="rId3" cstate="print"/>
          <a:srcRect/>
          <a:stretch>
            <a:fillRect/>
          </a:stretch>
        </p:blipFill>
        <p:spPr bwMode="auto">
          <a:xfrm>
            <a:off x="6953250" y="811213"/>
            <a:ext cx="2071688" cy="3276600"/>
          </a:xfrm>
          <a:prstGeom prst="rect">
            <a:avLst/>
          </a:prstGeom>
          <a:noFill/>
          <a:ln w="9525">
            <a:noFill/>
            <a:miter lim="800000"/>
            <a:headEnd/>
            <a:tailEnd/>
          </a:ln>
        </p:spPr>
      </p:pic>
      <p:pic>
        <p:nvPicPr>
          <p:cNvPr id="10246" name="Picture 6" descr="17_03d"/>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371600" y="4343400"/>
            <a:ext cx="4010025" cy="2360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304800"/>
            <a:ext cx="6665913" cy="1143000"/>
          </a:xfrm>
          <a:noFill/>
        </p:spPr>
        <p:txBody>
          <a:bodyPr lIns="92075" tIns="46038" rIns="92075" bIns="46038"/>
          <a:lstStyle/>
          <a:p>
            <a:pPr eaLnBrk="1" hangingPunct="1"/>
            <a:r>
              <a:rPr lang="en-US" altLang="en-US" sz="3600" i="1" smtClean="0">
                <a:latin typeface="Times New Roman" pitchFamily="18" charset="0"/>
              </a:rPr>
              <a:t>P. Annelida: C. Polychaeta</a:t>
            </a:r>
          </a:p>
        </p:txBody>
      </p:sp>
      <p:sp>
        <p:nvSpPr>
          <p:cNvPr id="11267" name="Rectangle 3"/>
          <p:cNvSpPr>
            <a:spLocks noGrp="1" noChangeArrowheads="1"/>
          </p:cNvSpPr>
          <p:nvPr>
            <p:ph type="body" idx="1"/>
          </p:nvPr>
        </p:nvSpPr>
        <p:spPr>
          <a:xfrm>
            <a:off x="0" y="1447800"/>
            <a:ext cx="9115425" cy="5410200"/>
          </a:xfrm>
          <a:noFill/>
        </p:spPr>
        <p:txBody>
          <a:bodyPr lIns="92075" tIns="46038" rIns="92075" bIns="46038"/>
          <a:lstStyle/>
          <a:p>
            <a:pPr lvl="1" eaLnBrk="1" hangingPunct="1"/>
            <a:r>
              <a:rPr lang="en-US" altLang="en-US" sz="2200" smtClean="0"/>
              <a:t>distinct head w/ eyes/tentacles</a:t>
            </a:r>
          </a:p>
          <a:p>
            <a:pPr lvl="1" eaLnBrk="1" hangingPunct="1"/>
            <a:r>
              <a:rPr lang="en-US" altLang="en-US" sz="2200" smtClean="0"/>
              <a:t>lateral appendages (</a:t>
            </a:r>
            <a:r>
              <a:rPr lang="en-US" altLang="en-US" sz="2200" smtClean="0">
                <a:solidFill>
                  <a:srgbClr val="FF3300"/>
                </a:solidFill>
              </a:rPr>
              <a:t>parapodia</a:t>
            </a:r>
            <a:r>
              <a:rPr lang="en-US" altLang="en-US" sz="2200" smtClean="0"/>
              <a:t>) on                                                  most segments</a:t>
            </a:r>
          </a:p>
          <a:p>
            <a:pPr lvl="2" eaLnBrk="1" hangingPunct="1"/>
            <a:r>
              <a:rPr lang="en-US" sz="2000" smtClean="0"/>
              <a:t>have parapodia that have many </a:t>
            </a:r>
          </a:p>
          <a:p>
            <a:pPr lvl="2" eaLnBrk="1" hangingPunct="1">
              <a:buFontTx/>
              <a:buNone/>
            </a:pPr>
            <a:r>
              <a:rPr lang="en-US" sz="2000" smtClean="0"/>
              <a:t>blood vessels and function as gills.</a:t>
            </a:r>
          </a:p>
          <a:p>
            <a:pPr lvl="1" eaLnBrk="1" hangingPunct="1"/>
            <a:r>
              <a:rPr lang="en-US" altLang="en-US" sz="2200" smtClean="0"/>
              <a:t>w/ tufts of many setae</a:t>
            </a:r>
          </a:p>
          <a:p>
            <a:pPr lvl="1" eaLnBrk="1" hangingPunct="1"/>
            <a:r>
              <a:rPr lang="en-US" altLang="en-US" sz="2200" smtClean="0"/>
              <a:t>dioecious</a:t>
            </a:r>
          </a:p>
          <a:p>
            <a:pPr lvl="2" eaLnBrk="1" hangingPunct="1"/>
            <a:r>
              <a:rPr lang="en-US" altLang="en-US" sz="2000" smtClean="0"/>
              <a:t>asexual budding</a:t>
            </a:r>
          </a:p>
          <a:p>
            <a:pPr lvl="2" eaLnBrk="1" hangingPunct="1"/>
            <a:r>
              <a:rPr lang="en-US" altLang="en-US" sz="2000" smtClean="0"/>
              <a:t>trochophore larvae</a:t>
            </a:r>
          </a:p>
          <a:p>
            <a:pPr lvl="1" eaLnBrk="1" hangingPunct="1"/>
            <a:r>
              <a:rPr lang="en-US" altLang="en-US" sz="2200" smtClean="0">
                <a:cs typeface="Arial" charset="0"/>
              </a:rPr>
              <a:t>↑</a:t>
            </a:r>
            <a:r>
              <a:rPr lang="en-US" altLang="en-US" sz="2200" smtClean="0"/>
              <a:t> specialization of sensory                                                             organs than clitellates</a:t>
            </a:r>
          </a:p>
          <a:p>
            <a:pPr lvl="1" eaLnBrk="1" hangingPunct="1"/>
            <a:r>
              <a:rPr lang="en-US" altLang="en-US" sz="2200" smtClean="0"/>
              <a:t>Mostly marine</a:t>
            </a:r>
          </a:p>
        </p:txBody>
      </p:sp>
      <p:pic>
        <p:nvPicPr>
          <p:cNvPr id="11268" name="Picture 4" descr="17_03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18851" y="2133600"/>
            <a:ext cx="3194987" cy="2600325"/>
          </a:xfrm>
          <a:prstGeom prst="rect">
            <a:avLst/>
          </a:prstGeom>
          <a:noFill/>
          <a:ln w="9525">
            <a:noFill/>
            <a:miter lim="800000"/>
            <a:headEnd/>
            <a:tailEnd/>
          </a:ln>
        </p:spPr>
      </p:pic>
      <p:pic>
        <p:nvPicPr>
          <p:cNvPr id="11269" name="Picture 5" descr="17_03c"/>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48513" y="4768850"/>
            <a:ext cx="1841500" cy="1962150"/>
          </a:xfrm>
          <a:prstGeom prst="rect">
            <a:avLst/>
          </a:prstGeom>
          <a:noFill/>
          <a:ln w="9525">
            <a:noFill/>
            <a:miter lim="800000"/>
            <a:headEnd/>
            <a:tailEnd/>
          </a:ln>
        </p:spPr>
      </p:pic>
      <p:pic>
        <p:nvPicPr>
          <p:cNvPr id="11270" name="Picture 6" descr="17_03b"/>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24400" y="0"/>
            <a:ext cx="2470150" cy="3808413"/>
          </a:xfrm>
          <a:prstGeom prst="rect">
            <a:avLst/>
          </a:prstGeom>
          <a:noFill/>
          <a:ln w="9525">
            <a:noFill/>
            <a:miter lim="800000"/>
            <a:headEnd/>
            <a:tailEnd/>
          </a:ln>
        </p:spPr>
      </p:pic>
      <p:pic>
        <p:nvPicPr>
          <p:cNvPr id="11271" name="Picture 7" descr="Nereis vexillosa"/>
          <p:cNvPicPr>
            <a:picLocks noChangeAspect="1" noChangeArrowheads="1"/>
          </p:cNvPicPr>
          <p:nvPr/>
        </p:nvPicPr>
        <p:blipFill>
          <a:blip r:embed="rId5" cstate="print"/>
          <a:srcRect/>
          <a:stretch>
            <a:fillRect/>
          </a:stretch>
        </p:blipFill>
        <p:spPr bwMode="auto">
          <a:xfrm>
            <a:off x="4114800" y="4259262"/>
            <a:ext cx="1851025" cy="2598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320675"/>
            <a:ext cx="7467600" cy="625475"/>
          </a:xfrm>
        </p:spPr>
        <p:txBody>
          <a:bodyPr/>
          <a:lstStyle/>
          <a:p>
            <a:pPr eaLnBrk="1" hangingPunct="1"/>
            <a:r>
              <a:rPr lang="en-US" sz="3500" smtClean="0"/>
              <a:t>Class Polychaeta</a:t>
            </a:r>
          </a:p>
        </p:txBody>
      </p:sp>
      <p:sp>
        <p:nvSpPr>
          <p:cNvPr id="12291" name="Rectangle 3"/>
          <p:cNvSpPr>
            <a:spLocks noGrp="1" noChangeArrowheads="1"/>
          </p:cNvSpPr>
          <p:nvPr>
            <p:ph type="body" sz="half" idx="1"/>
          </p:nvPr>
        </p:nvSpPr>
        <p:spPr>
          <a:xfrm>
            <a:off x="0" y="1219200"/>
            <a:ext cx="4267200" cy="5105400"/>
          </a:xfrm>
        </p:spPr>
        <p:txBody>
          <a:bodyPr/>
          <a:lstStyle/>
          <a:p>
            <a:pPr eaLnBrk="1" hangingPunct="1">
              <a:lnSpc>
                <a:spcPct val="90000"/>
              </a:lnSpc>
            </a:pPr>
            <a:r>
              <a:rPr lang="en-US" sz="2700" smtClean="0"/>
              <a:t>Each segment of a polychaete (meaning “many setae,” for the bristles on each segment) has a pair of paddle like or ridge like structures called parapodia (almost feet) that function in locomotion.</a:t>
            </a:r>
          </a:p>
          <a:p>
            <a:pPr eaLnBrk="1" hangingPunct="1">
              <a:lnSpc>
                <a:spcPct val="90000"/>
              </a:lnSpc>
            </a:pPr>
            <a:r>
              <a:rPr lang="en-US" sz="2700" smtClean="0"/>
              <a:t>Each parapodium has several setae made of chitin</a:t>
            </a:r>
          </a:p>
          <a:p>
            <a:pPr eaLnBrk="1" hangingPunct="1">
              <a:lnSpc>
                <a:spcPct val="90000"/>
              </a:lnSpc>
              <a:buFontTx/>
              <a:buNone/>
            </a:pPr>
            <a:endParaRPr lang="en-US" sz="2700" smtClean="0"/>
          </a:p>
        </p:txBody>
      </p:sp>
      <p:pic>
        <p:nvPicPr>
          <p:cNvPr id="12292" name="Picture 5" descr="parapodia"/>
          <p:cNvPicPr>
            <a:picLocks noChangeAspect="1" noChangeArrowheads="1"/>
          </p:cNvPicPr>
          <p:nvPr/>
        </p:nvPicPr>
        <p:blipFill>
          <a:blip r:embed="rId3" cstate="print"/>
          <a:srcRect/>
          <a:stretch>
            <a:fillRect/>
          </a:stretch>
        </p:blipFill>
        <p:spPr bwMode="auto">
          <a:xfrm>
            <a:off x="4191000" y="1524000"/>
            <a:ext cx="4800600" cy="3962400"/>
          </a:xfrm>
          <a:prstGeom prst="rect">
            <a:avLst/>
          </a:prstGeom>
          <a:noFill/>
          <a:ln w="9525">
            <a:noFill/>
            <a:miter lim="800000"/>
            <a:headEnd/>
            <a:tailEnd/>
          </a:ln>
        </p:spPr>
      </p:pic>
      <p:sp>
        <p:nvSpPr>
          <p:cNvPr id="12293" name="Text Box 6"/>
          <p:cNvSpPr txBox="1">
            <a:spLocks noChangeArrowheads="1"/>
          </p:cNvSpPr>
          <p:nvPr/>
        </p:nvSpPr>
        <p:spPr bwMode="auto">
          <a:xfrm>
            <a:off x="5181600" y="5562600"/>
            <a:ext cx="1905000" cy="457200"/>
          </a:xfrm>
          <a:prstGeom prst="rect">
            <a:avLst/>
          </a:prstGeom>
          <a:noFill/>
          <a:ln w="9525">
            <a:noFill/>
            <a:miter lim="800000"/>
            <a:headEnd/>
            <a:tailEnd/>
          </a:ln>
        </p:spPr>
        <p:txBody>
          <a:bodyPr>
            <a:spAutoFit/>
          </a:bodyPr>
          <a:lstStyle/>
          <a:p>
            <a:pPr>
              <a:spcBef>
                <a:spcPct val="50000"/>
              </a:spcBef>
            </a:pPr>
            <a:r>
              <a:rPr lang="en-US"/>
              <a:t>parapodia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bp.blogspot.com/-pjZsDq-LeyE/T0hVX1P-FKI/AAAAAAAAAMY/nc7ni44fNAk/s1600/scale1.jpg"/>
          <p:cNvPicPr>
            <a:picLocks noChangeAspect="1" noChangeArrowheads="1"/>
          </p:cNvPicPr>
          <p:nvPr/>
        </p:nvPicPr>
        <p:blipFill>
          <a:blip r:embed="rId2" cstate="print"/>
          <a:srcRect/>
          <a:stretch>
            <a:fillRect/>
          </a:stretch>
        </p:blipFill>
        <p:spPr bwMode="auto">
          <a:xfrm>
            <a:off x="0" y="3591098"/>
            <a:ext cx="4114800" cy="3266902"/>
          </a:xfrm>
          <a:prstGeom prst="rect">
            <a:avLst/>
          </a:prstGeom>
          <a:noFill/>
        </p:spPr>
      </p:pic>
      <p:pic>
        <p:nvPicPr>
          <p:cNvPr id="2054" name="Picture 6" descr="http://www.themagazine.ca/cms/wp-content/uploads/2012/02/Bristle-worm.jpg"/>
          <p:cNvPicPr>
            <a:picLocks noChangeAspect="1" noChangeArrowheads="1"/>
          </p:cNvPicPr>
          <p:nvPr/>
        </p:nvPicPr>
        <p:blipFill>
          <a:blip r:embed="rId3" cstate="print"/>
          <a:srcRect/>
          <a:stretch>
            <a:fillRect/>
          </a:stretch>
        </p:blipFill>
        <p:spPr bwMode="auto">
          <a:xfrm>
            <a:off x="4114800" y="3615574"/>
            <a:ext cx="5029200" cy="3242426"/>
          </a:xfrm>
          <a:prstGeom prst="rect">
            <a:avLst/>
          </a:prstGeom>
          <a:noFill/>
        </p:spPr>
      </p:pic>
      <p:pic>
        <p:nvPicPr>
          <p:cNvPr id="2056" name="Picture 8" descr="http://31.media.tumblr.com/tumblr_lyj5vg36LZ1r5gluwo1_500.jpg"/>
          <p:cNvPicPr>
            <a:picLocks noChangeAspect="1" noChangeArrowheads="1"/>
          </p:cNvPicPr>
          <p:nvPr/>
        </p:nvPicPr>
        <p:blipFill>
          <a:blip r:embed="rId4" cstate="print"/>
          <a:srcRect/>
          <a:stretch>
            <a:fillRect/>
          </a:stretch>
        </p:blipFill>
        <p:spPr bwMode="auto">
          <a:xfrm rot="16200000">
            <a:off x="5015274" y="-471126"/>
            <a:ext cx="3657599" cy="4599852"/>
          </a:xfrm>
          <a:prstGeom prst="rect">
            <a:avLst/>
          </a:prstGeom>
          <a:noFill/>
        </p:spPr>
      </p:pic>
      <p:sp>
        <p:nvSpPr>
          <p:cNvPr id="8" name="TextBox 7"/>
          <p:cNvSpPr txBox="1"/>
          <p:nvPr/>
        </p:nvSpPr>
        <p:spPr>
          <a:xfrm>
            <a:off x="0" y="381000"/>
            <a:ext cx="4419600" cy="461665"/>
          </a:xfrm>
          <a:prstGeom prst="rect">
            <a:avLst/>
          </a:prstGeom>
          <a:noFill/>
        </p:spPr>
        <p:txBody>
          <a:bodyPr wrap="square" rtlCol="0">
            <a:spAutoFit/>
          </a:bodyPr>
          <a:lstStyle/>
          <a:p>
            <a:r>
              <a:rPr lang="en-US" dirty="0" err="1" smtClean="0"/>
              <a:t>Polychaeta</a:t>
            </a:r>
            <a:r>
              <a:rPr lang="en-US" dirty="0" smtClean="0"/>
              <a:t>-Nature’s Beauty???</a:t>
            </a:r>
            <a:endParaRPr lang="en-US" dirty="0"/>
          </a:p>
        </p:txBody>
      </p:sp>
      <p:pic>
        <p:nvPicPr>
          <p:cNvPr id="2060" name="Picture 12" descr="http://explorationsarchives.ucsd.edu/Around_the_Pier/2008/July_August/Name_a_Species/images/BelizeFeatherworm.jpg"/>
          <p:cNvPicPr>
            <a:picLocks noChangeAspect="1" noChangeArrowheads="1"/>
          </p:cNvPicPr>
          <p:nvPr/>
        </p:nvPicPr>
        <p:blipFill>
          <a:blip r:embed="rId5" cstate="print"/>
          <a:srcRect/>
          <a:stretch>
            <a:fillRect/>
          </a:stretch>
        </p:blipFill>
        <p:spPr bwMode="auto">
          <a:xfrm>
            <a:off x="0" y="1447800"/>
            <a:ext cx="4572000" cy="2209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304800"/>
            <a:ext cx="9136063" cy="1143000"/>
          </a:xfrm>
          <a:noFill/>
        </p:spPr>
        <p:txBody>
          <a:bodyPr lIns="92075" tIns="46038" rIns="92075" bIns="46038"/>
          <a:lstStyle/>
          <a:p>
            <a:pPr eaLnBrk="1" hangingPunct="1"/>
            <a:r>
              <a:rPr lang="en-US" altLang="en-US" sz="3600" i="1" smtClean="0">
                <a:latin typeface="Times New Roman" pitchFamily="18" charset="0"/>
              </a:rPr>
              <a:t>P. Annelida: C. Polychaeta</a:t>
            </a:r>
          </a:p>
        </p:txBody>
      </p:sp>
      <p:sp>
        <p:nvSpPr>
          <p:cNvPr id="13315" name="Rectangle 3"/>
          <p:cNvSpPr>
            <a:spLocks noGrp="1" noChangeArrowheads="1"/>
          </p:cNvSpPr>
          <p:nvPr>
            <p:ph type="body" idx="1"/>
          </p:nvPr>
        </p:nvSpPr>
        <p:spPr>
          <a:xfrm>
            <a:off x="0" y="1447800"/>
            <a:ext cx="9115425" cy="5410200"/>
          </a:xfrm>
          <a:noFill/>
        </p:spPr>
        <p:txBody>
          <a:bodyPr lIns="92075" tIns="46038" rIns="92075" bIns="46038"/>
          <a:lstStyle/>
          <a:p>
            <a:pPr eaLnBrk="1" hangingPunct="1"/>
            <a:r>
              <a:rPr lang="en-US" altLang="en-US" sz="2400" smtClean="0"/>
              <a:t>Circulation/respiration</a:t>
            </a:r>
          </a:p>
          <a:p>
            <a:pPr lvl="1" eaLnBrk="1" hangingPunct="1"/>
            <a:r>
              <a:rPr lang="en-US" altLang="en-US" sz="2200" smtClean="0"/>
              <a:t>most use parapodia + gills for gaseous exchange</a:t>
            </a:r>
          </a:p>
          <a:p>
            <a:pPr lvl="1" eaLnBrk="1" hangingPunct="1"/>
            <a:r>
              <a:rPr lang="en-US" altLang="en-US" sz="2200" smtClean="0"/>
              <a:t>others use body surface</a:t>
            </a:r>
          </a:p>
          <a:p>
            <a:pPr lvl="1" eaLnBrk="1" hangingPunct="1"/>
            <a:r>
              <a:rPr lang="en-US" altLang="en-US" sz="2200" smtClean="0"/>
              <a:t>dorsal vessel carries blood anteriorly </a:t>
            </a:r>
          </a:p>
          <a:p>
            <a:pPr lvl="1" eaLnBrk="1" hangingPunct="1"/>
            <a:r>
              <a:rPr lang="en-US" altLang="en-US" sz="2200" smtClean="0"/>
              <a:t>ventral vessel carries blood posteriorly</a:t>
            </a:r>
          </a:p>
          <a:p>
            <a:pPr lvl="1" eaLnBrk="1" hangingPunct="1"/>
            <a:r>
              <a:rPr lang="en-US" altLang="en-US" sz="2200" smtClean="0"/>
              <a:t>blood flows btwn dorsal/ventral vessels via segmental networks around parapodia/septa/intestine</a:t>
            </a:r>
          </a:p>
          <a:p>
            <a:pPr lvl="1" eaLnBrk="1" hangingPunct="1"/>
            <a:r>
              <a:rPr lang="en-US" altLang="en-US" sz="2200" smtClean="0"/>
              <a:t>many have respiratory pigments</a:t>
            </a:r>
          </a:p>
          <a:p>
            <a:pPr lvl="2" eaLnBrk="1" hangingPunct="1"/>
            <a:r>
              <a:rPr lang="en-US" altLang="en-US" sz="2000" smtClean="0"/>
              <a:t>Red pigment/Hemoglobin protein????</a:t>
            </a:r>
          </a:p>
        </p:txBody>
      </p:sp>
      <p:pic>
        <p:nvPicPr>
          <p:cNvPr id="13316" name="Picture 4" descr="17_0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562600" y="4505325"/>
            <a:ext cx="3473450"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381000" y="1219200"/>
            <a:ext cx="6477000" cy="3990975"/>
          </a:xfrm>
          <a:prstGeom prst="rect">
            <a:avLst/>
          </a:prstGeom>
          <a:noFill/>
          <a:ln w="9525">
            <a:noFill/>
            <a:miter lim="800000"/>
            <a:headEnd/>
            <a:tailEnd/>
          </a:ln>
        </p:spPr>
        <p:txBody>
          <a:bodyPr>
            <a:spAutoFit/>
          </a:bodyPr>
          <a:lstStyle/>
          <a:p>
            <a:r>
              <a:rPr lang="en-US" altLang="en-US" sz="3200"/>
              <a:t>Scale worms</a:t>
            </a:r>
          </a:p>
          <a:p>
            <a:pPr lvl="1">
              <a:buFontTx/>
              <a:buChar char="•"/>
            </a:pPr>
            <a:r>
              <a:rPr lang="en-US" altLang="en-US" sz="3200"/>
              <a:t>flattened bodies covered w/ broad scales</a:t>
            </a:r>
          </a:p>
          <a:p>
            <a:pPr lvl="1">
              <a:buFontTx/>
              <a:buChar char="•"/>
            </a:pPr>
            <a:r>
              <a:rPr lang="en-US" altLang="en-US" sz="3200"/>
              <a:t>carnivorous some</a:t>
            </a:r>
          </a:p>
          <a:p>
            <a:endParaRPr lang="en-US" altLang="en-US" sz="3200"/>
          </a:p>
          <a:p>
            <a:r>
              <a:rPr lang="en-US" altLang="en-US" sz="3200"/>
              <a:t>Fireworms </a:t>
            </a:r>
          </a:p>
          <a:p>
            <a:pPr lvl="1">
              <a:buFontTx/>
              <a:buChar char="•"/>
            </a:pPr>
            <a:r>
              <a:rPr lang="en-US" altLang="en-US" sz="3200"/>
              <a:t>hollow, brittle setae w/ poison</a:t>
            </a:r>
          </a:p>
          <a:p>
            <a:pPr lvl="1">
              <a:buFontTx/>
              <a:buChar char="•"/>
            </a:pPr>
            <a:r>
              <a:rPr lang="en-US" altLang="en-US" sz="3200"/>
              <a:t>feed on cnidarians</a:t>
            </a:r>
          </a:p>
        </p:txBody>
      </p:sp>
      <p:pic>
        <p:nvPicPr>
          <p:cNvPr id="14339" name="Picture 5" descr="17_08"/>
          <p:cNvPicPr>
            <a:picLocks noChangeAspect="1" noChangeArrowheads="1"/>
          </p:cNvPicPr>
          <p:nvPr/>
        </p:nvPicPr>
        <p:blipFill>
          <a:blip r:embed="rId3" cstate="print"/>
          <a:srcRect/>
          <a:stretch>
            <a:fillRect/>
          </a:stretch>
        </p:blipFill>
        <p:spPr bwMode="auto">
          <a:xfrm>
            <a:off x="6140450" y="0"/>
            <a:ext cx="3003550" cy="1866900"/>
          </a:xfrm>
          <a:prstGeom prst="rect">
            <a:avLst/>
          </a:prstGeom>
          <a:noFill/>
          <a:ln w="9525">
            <a:noFill/>
            <a:miter lim="800000"/>
            <a:headEnd/>
            <a:tailEnd/>
          </a:ln>
        </p:spPr>
      </p:pic>
      <p:pic>
        <p:nvPicPr>
          <p:cNvPr id="14340" name="Picture 6" descr="17_09"/>
          <p:cNvPicPr>
            <a:picLocks noChangeAspect="1" noChangeArrowheads="1"/>
          </p:cNvPicPr>
          <p:nvPr/>
        </p:nvPicPr>
        <p:blipFill>
          <a:blip r:embed="rId4" cstate="print"/>
          <a:srcRect/>
          <a:stretch>
            <a:fillRect/>
          </a:stretch>
        </p:blipFill>
        <p:spPr bwMode="auto">
          <a:xfrm>
            <a:off x="6103938" y="2743200"/>
            <a:ext cx="2706687" cy="3276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457200" y="955675"/>
            <a:ext cx="8229600" cy="461963"/>
          </a:xfrm>
        </p:spPr>
        <p:txBody>
          <a:bodyPr/>
          <a:lstStyle/>
          <a:p>
            <a:pPr algn="l" eaLnBrk="1" hangingPunct="1"/>
            <a:r>
              <a:rPr lang="en-US" sz="2800" u="sng" smtClean="0"/>
              <a:t>Class Polychaeta</a:t>
            </a:r>
          </a:p>
        </p:txBody>
      </p:sp>
      <p:sp>
        <p:nvSpPr>
          <p:cNvPr id="15363" name="Rectangle 5"/>
          <p:cNvSpPr>
            <a:spLocks noGrp="1" noChangeArrowheads="1"/>
          </p:cNvSpPr>
          <p:nvPr>
            <p:ph type="body" sz="half" idx="1"/>
          </p:nvPr>
        </p:nvSpPr>
        <p:spPr>
          <a:xfrm>
            <a:off x="457200" y="1600200"/>
            <a:ext cx="4032250" cy="4525963"/>
          </a:xfrm>
        </p:spPr>
        <p:txBody>
          <a:bodyPr/>
          <a:lstStyle/>
          <a:p>
            <a:pPr eaLnBrk="1" hangingPunct="1">
              <a:lnSpc>
                <a:spcPct val="80000"/>
              </a:lnSpc>
            </a:pPr>
            <a:r>
              <a:rPr lang="en-US" sz="2800" smtClean="0"/>
              <a:t>Many crawl, burrow into the seafloor, and many others live in tubes which the worms make using various sediment and mucus.</a:t>
            </a:r>
          </a:p>
          <a:p>
            <a:pPr eaLnBrk="1" hangingPunct="1">
              <a:lnSpc>
                <a:spcPct val="80000"/>
              </a:lnSpc>
            </a:pPr>
            <a:r>
              <a:rPr lang="en-US" sz="2800" smtClean="0"/>
              <a:t>Use feathery tentacles to feed i.e. Christmas tree worm </a:t>
            </a:r>
          </a:p>
        </p:txBody>
      </p:sp>
      <p:pic>
        <p:nvPicPr>
          <p:cNvPr id="15364" name="Picture 8" descr="xmastreeworm1"/>
          <p:cNvPicPr>
            <a:picLocks noGrp="1" noChangeAspect="1" noChangeArrowheads="1"/>
          </p:cNvPicPr>
          <p:nvPr>
            <p:ph sz="quarter" idx="2"/>
          </p:nvPr>
        </p:nvPicPr>
        <p:blipFill>
          <a:blip r:embed="rId3" cstate="print"/>
          <a:srcRect/>
          <a:stretch>
            <a:fillRect/>
          </a:stretch>
        </p:blipFill>
        <p:spPr>
          <a:xfrm>
            <a:off x="4903788" y="2590800"/>
            <a:ext cx="2640012" cy="4038600"/>
          </a:xfrm>
          <a:noFill/>
        </p:spPr>
      </p:pic>
      <p:pic>
        <p:nvPicPr>
          <p:cNvPr id="15365" name="Picture 9" descr="17_04"/>
          <p:cNvPicPr>
            <a:picLocks noGrp="1" noChangeAspect="1" noChangeArrowheads="1"/>
          </p:cNvPicPr>
          <p:nvPr>
            <p:ph sz="quarter" idx="3"/>
          </p:nvPr>
        </p:nvPicPr>
        <p:blipFill>
          <a:blip r:embed="rId4" cstate="print">
            <a:clrChange>
              <a:clrFrom>
                <a:srgbClr val="FFFFFF"/>
              </a:clrFrom>
              <a:clrTo>
                <a:srgbClr val="FFFFFF">
                  <a:alpha val="0"/>
                </a:srgbClr>
              </a:clrTo>
            </a:clrChange>
          </a:blip>
          <a:srcRect/>
          <a:stretch>
            <a:fillRect/>
          </a:stretch>
        </p:blipFill>
        <p:spPr>
          <a:xfrm>
            <a:off x="6229350" y="0"/>
            <a:ext cx="2914650" cy="2611438"/>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xmastreeworm2"/>
          <p:cNvPicPr>
            <a:picLocks noChangeAspect="1" noChangeArrowheads="1"/>
          </p:cNvPicPr>
          <p:nvPr/>
        </p:nvPicPr>
        <p:blipFill>
          <a:blip r:embed="rId3" cstate="print"/>
          <a:srcRect/>
          <a:stretch>
            <a:fillRect/>
          </a:stretch>
        </p:blipFill>
        <p:spPr bwMode="auto">
          <a:xfrm>
            <a:off x="152400" y="1752600"/>
            <a:ext cx="4054475" cy="4267200"/>
          </a:xfrm>
          <a:prstGeom prst="rect">
            <a:avLst/>
          </a:prstGeom>
          <a:noFill/>
          <a:ln w="9525">
            <a:noFill/>
            <a:miter lim="800000"/>
            <a:headEnd/>
            <a:tailEnd/>
          </a:ln>
        </p:spPr>
      </p:pic>
      <p:pic>
        <p:nvPicPr>
          <p:cNvPr id="16387" name="Picture 3" descr="xmastreeworm3"/>
          <p:cNvPicPr>
            <a:picLocks noChangeAspect="1" noChangeArrowheads="1"/>
          </p:cNvPicPr>
          <p:nvPr/>
        </p:nvPicPr>
        <p:blipFill>
          <a:blip r:embed="rId4" cstate="print"/>
          <a:srcRect/>
          <a:stretch>
            <a:fillRect/>
          </a:stretch>
        </p:blipFill>
        <p:spPr bwMode="auto">
          <a:xfrm>
            <a:off x="4343400" y="2438400"/>
            <a:ext cx="4648200" cy="3783013"/>
          </a:xfrm>
          <a:prstGeom prst="rect">
            <a:avLst/>
          </a:prstGeom>
          <a:noFill/>
          <a:ln w="9525">
            <a:noFill/>
            <a:miter lim="800000"/>
            <a:headEnd/>
            <a:tailEnd/>
          </a:ln>
        </p:spPr>
      </p:pic>
      <p:sp>
        <p:nvSpPr>
          <p:cNvPr id="16388" name="Text Box 4"/>
          <p:cNvSpPr txBox="1">
            <a:spLocks noChangeArrowheads="1"/>
          </p:cNvSpPr>
          <p:nvPr/>
        </p:nvSpPr>
        <p:spPr bwMode="auto">
          <a:xfrm>
            <a:off x="457200" y="457200"/>
            <a:ext cx="7620000" cy="457200"/>
          </a:xfrm>
          <a:prstGeom prst="rect">
            <a:avLst/>
          </a:prstGeom>
          <a:noFill/>
          <a:ln w="9525">
            <a:noFill/>
            <a:miter lim="800000"/>
            <a:headEnd/>
            <a:tailEnd/>
          </a:ln>
        </p:spPr>
        <p:txBody>
          <a:bodyPr>
            <a:spAutoFit/>
          </a:bodyPr>
          <a:lstStyle/>
          <a:p>
            <a:pPr>
              <a:spcBef>
                <a:spcPct val="50000"/>
              </a:spcBef>
            </a:pPr>
            <a:endParaRPr lang="en-US"/>
          </a:p>
        </p:txBody>
      </p:sp>
      <p:sp>
        <p:nvSpPr>
          <p:cNvPr id="16389" name="Text Box 5"/>
          <p:cNvSpPr txBox="1">
            <a:spLocks noChangeArrowheads="1"/>
          </p:cNvSpPr>
          <p:nvPr/>
        </p:nvSpPr>
        <p:spPr bwMode="auto">
          <a:xfrm>
            <a:off x="1295400" y="685800"/>
            <a:ext cx="6248400" cy="579438"/>
          </a:xfrm>
          <a:prstGeom prst="rect">
            <a:avLst/>
          </a:prstGeom>
          <a:noFill/>
          <a:ln w="9525">
            <a:noFill/>
            <a:miter lim="800000"/>
            <a:headEnd/>
            <a:tailEnd/>
          </a:ln>
        </p:spPr>
        <p:txBody>
          <a:bodyPr>
            <a:spAutoFit/>
          </a:bodyPr>
          <a:lstStyle/>
          <a:p>
            <a:pPr algn="ctr">
              <a:spcBef>
                <a:spcPct val="50000"/>
              </a:spcBef>
            </a:pPr>
            <a:r>
              <a:rPr lang="en-US" sz="3200"/>
              <a:t>More Christmas Tree Worms!!!!!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304800"/>
            <a:ext cx="9136063" cy="1143000"/>
          </a:xfrm>
          <a:noFill/>
        </p:spPr>
        <p:txBody>
          <a:bodyPr lIns="92075" tIns="46038" rIns="92075" bIns="46038"/>
          <a:lstStyle/>
          <a:p>
            <a:pPr eaLnBrk="1" hangingPunct="1"/>
            <a:r>
              <a:rPr lang="en-US" altLang="en-US" sz="3600" i="1" smtClean="0">
                <a:latin typeface="Times New Roman" pitchFamily="18" charset="0"/>
              </a:rPr>
              <a:t>P. Annelida: C. Oligochaeta</a:t>
            </a:r>
          </a:p>
        </p:txBody>
      </p:sp>
      <p:sp>
        <p:nvSpPr>
          <p:cNvPr id="17411" name="Rectangle 3"/>
          <p:cNvSpPr>
            <a:spLocks noGrp="1" noChangeArrowheads="1"/>
          </p:cNvSpPr>
          <p:nvPr>
            <p:ph type="body" idx="1"/>
          </p:nvPr>
        </p:nvSpPr>
        <p:spPr>
          <a:xfrm>
            <a:off x="0" y="1447800"/>
            <a:ext cx="9115425" cy="5410200"/>
          </a:xfrm>
          <a:noFill/>
        </p:spPr>
        <p:txBody>
          <a:bodyPr lIns="92075" tIns="46038" rIns="92075" bIns="46038"/>
          <a:lstStyle/>
          <a:p>
            <a:pPr eaLnBrk="1" hangingPunct="1"/>
            <a:r>
              <a:rPr lang="en-US" altLang="en-US" sz="2400" smtClean="0"/>
              <a:t>Characteristics</a:t>
            </a:r>
          </a:p>
          <a:p>
            <a:pPr lvl="1" eaLnBrk="1" hangingPunct="1"/>
            <a:r>
              <a:rPr lang="en-US" altLang="en-US" sz="2200" smtClean="0"/>
              <a:t>+3000 sp. </a:t>
            </a:r>
          </a:p>
          <a:p>
            <a:pPr lvl="1" eaLnBrk="1" hangingPunct="1"/>
            <a:r>
              <a:rPr lang="en-US" altLang="en-US" sz="2200" smtClean="0"/>
              <a:t>terrestrial/freshwater</a:t>
            </a:r>
          </a:p>
          <a:p>
            <a:pPr lvl="2" eaLnBrk="1" hangingPunct="1"/>
            <a:r>
              <a:rPr lang="en-US" altLang="en-US" sz="2000" smtClean="0"/>
              <a:t>few marine/parasitic</a:t>
            </a:r>
          </a:p>
          <a:p>
            <a:pPr lvl="1" eaLnBrk="1" hangingPunct="1"/>
            <a:r>
              <a:rPr lang="en-US" altLang="en-US" sz="2200" smtClean="0"/>
              <a:t>variable # distinct segments</a:t>
            </a:r>
          </a:p>
          <a:p>
            <a:pPr lvl="1" eaLnBrk="1" hangingPunct="1"/>
            <a:r>
              <a:rPr lang="en-US" altLang="en-US" sz="2200" smtClean="0"/>
              <a:t>few setae per segment</a:t>
            </a:r>
          </a:p>
          <a:p>
            <a:pPr lvl="1" eaLnBrk="1" hangingPunct="1"/>
            <a:r>
              <a:rPr lang="en-US" altLang="en-US" sz="2200" smtClean="0"/>
              <a:t>no parapodia</a:t>
            </a:r>
          </a:p>
          <a:p>
            <a:pPr lvl="1" eaLnBrk="1" hangingPunct="1"/>
            <a:r>
              <a:rPr lang="en-US" altLang="en-US" sz="2200" smtClean="0"/>
              <a:t>no head</a:t>
            </a:r>
          </a:p>
          <a:p>
            <a:pPr lvl="1" eaLnBrk="1" hangingPunct="1"/>
            <a:r>
              <a:rPr lang="en-US" altLang="en-US" sz="2200" smtClean="0"/>
              <a:t>hermaphroditic</a:t>
            </a:r>
          </a:p>
          <a:p>
            <a:pPr lvl="1" eaLnBrk="1" hangingPunct="1"/>
            <a:r>
              <a:rPr lang="en-US" altLang="en-US" sz="2200" smtClean="0"/>
              <a:t>direct development (no larva)</a:t>
            </a:r>
          </a:p>
        </p:txBody>
      </p:sp>
      <p:pic>
        <p:nvPicPr>
          <p:cNvPr id="17412" name="Picture 4" descr="17_12b"/>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03488" y="5435600"/>
            <a:ext cx="6567487" cy="1374775"/>
          </a:xfrm>
          <a:prstGeom prst="rect">
            <a:avLst/>
          </a:prstGeom>
          <a:noFill/>
          <a:ln w="9525">
            <a:noFill/>
            <a:miter lim="800000"/>
            <a:headEnd/>
            <a:tailEnd/>
          </a:ln>
        </p:spPr>
      </p:pic>
      <p:pic>
        <p:nvPicPr>
          <p:cNvPr id="17413" name="Picture 5" descr="CORN019P"/>
          <p:cNvPicPr>
            <a:picLocks noChangeAspect="1" noChangeArrowheads="1"/>
          </p:cNvPicPr>
          <p:nvPr/>
        </p:nvPicPr>
        <p:blipFill>
          <a:blip r:embed="rId4" cstate="print"/>
          <a:srcRect/>
          <a:stretch>
            <a:fillRect/>
          </a:stretch>
        </p:blipFill>
        <p:spPr bwMode="auto">
          <a:xfrm>
            <a:off x="4605338" y="1627188"/>
            <a:ext cx="4343400" cy="325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85943485-51D5-4F59-A5B4-7B8D6C9F0735}" type="slidenum">
              <a:rPr lang="en-US"/>
              <a:pPr/>
              <a:t>19</a:t>
            </a:fld>
            <a:endParaRPr lang="en-US"/>
          </a:p>
        </p:txBody>
      </p:sp>
      <p:sp>
        <p:nvSpPr>
          <p:cNvPr id="86019" name="Text Box 3"/>
          <p:cNvSpPr txBox="1">
            <a:spLocks noChangeArrowheads="1"/>
          </p:cNvSpPr>
          <p:nvPr/>
        </p:nvSpPr>
        <p:spPr bwMode="auto">
          <a:xfrm>
            <a:off x="0" y="0"/>
            <a:ext cx="9144000" cy="228600"/>
          </a:xfrm>
          <a:prstGeom prst="rect">
            <a:avLst/>
          </a:prstGeom>
          <a:noFill/>
          <a:ln w="9525">
            <a:noFill/>
            <a:miter lim="800000"/>
            <a:headEnd/>
            <a:tailEnd/>
          </a:ln>
          <a:effectLst/>
        </p:spPr>
        <p:txBody>
          <a:bodyPr>
            <a:spAutoFit/>
          </a:bodyPr>
          <a:lstStyle/>
          <a:p>
            <a:pPr algn="ctr">
              <a:spcBef>
                <a:spcPct val="50000"/>
              </a:spcBef>
            </a:pPr>
            <a:r>
              <a:rPr lang="en-US" sz="900" b="1"/>
              <a:t>Copyright </a:t>
            </a:r>
            <a:r>
              <a:rPr lang="en-US" sz="900" b="1">
                <a:cs typeface="Times New Roman" charset="0"/>
              </a:rPr>
              <a:t>© The McGraw-Hill Companies, Inc. Permission required for reproduction or display.</a:t>
            </a:r>
            <a:endParaRPr lang="en-US" sz="900" b="1"/>
          </a:p>
        </p:txBody>
      </p:sp>
      <p:sp>
        <p:nvSpPr>
          <p:cNvPr id="86021" name="Text Box 5"/>
          <p:cNvSpPr txBox="1">
            <a:spLocks noChangeArrowheads="1"/>
          </p:cNvSpPr>
          <p:nvPr/>
        </p:nvSpPr>
        <p:spPr bwMode="auto">
          <a:xfrm>
            <a:off x="0" y="457200"/>
            <a:ext cx="5094288" cy="457200"/>
          </a:xfrm>
          <a:prstGeom prst="rect">
            <a:avLst/>
          </a:prstGeom>
          <a:noFill/>
          <a:ln w="9525">
            <a:noFill/>
            <a:miter lim="800000"/>
            <a:headEnd/>
            <a:tailEnd/>
          </a:ln>
          <a:effectLst/>
        </p:spPr>
        <p:txBody>
          <a:bodyPr wrap="none">
            <a:spAutoFit/>
          </a:bodyPr>
          <a:lstStyle/>
          <a:p>
            <a:pPr>
              <a:spcBef>
                <a:spcPct val="50000"/>
              </a:spcBef>
            </a:pPr>
            <a:r>
              <a:rPr lang="en-US" sz="2400" b="1">
                <a:latin typeface="Times New Roman" charset="0"/>
              </a:rPr>
              <a:t>External Structures of an Earthworm</a:t>
            </a:r>
          </a:p>
        </p:txBody>
      </p:sp>
      <p:pic>
        <p:nvPicPr>
          <p:cNvPr id="86022" name="Picture 6" descr="13-8"/>
          <p:cNvPicPr>
            <a:picLocks noChangeAspect="1" noChangeArrowheads="1"/>
          </p:cNvPicPr>
          <p:nvPr/>
        </p:nvPicPr>
        <p:blipFill>
          <a:blip r:embed="rId2" cstate="print"/>
          <a:srcRect/>
          <a:stretch>
            <a:fillRect/>
          </a:stretch>
        </p:blipFill>
        <p:spPr bwMode="auto">
          <a:xfrm>
            <a:off x="1143000" y="914400"/>
            <a:ext cx="7772400" cy="58467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92100"/>
            <a:ext cx="7081838" cy="1143000"/>
          </a:xfrm>
          <a:noFill/>
        </p:spPr>
        <p:txBody>
          <a:bodyPr lIns="92075" tIns="46038" rIns="92075" bIns="46038"/>
          <a:lstStyle/>
          <a:p>
            <a:pPr algn="l" eaLnBrk="1" hangingPunct="1"/>
            <a:r>
              <a:rPr lang="en-US" altLang="en-US" sz="3600" i="1" dirty="0" smtClean="0">
                <a:latin typeface="Times New Roman" pitchFamily="18" charset="0"/>
              </a:rPr>
              <a:t>Outline: Things to Know!</a:t>
            </a:r>
          </a:p>
        </p:txBody>
      </p:sp>
      <p:sp>
        <p:nvSpPr>
          <p:cNvPr id="3075" name="Rectangle 3"/>
          <p:cNvSpPr>
            <a:spLocks noGrp="1" noChangeArrowheads="1"/>
          </p:cNvSpPr>
          <p:nvPr>
            <p:ph type="body" idx="1"/>
          </p:nvPr>
        </p:nvSpPr>
        <p:spPr>
          <a:xfrm>
            <a:off x="0" y="1447800"/>
            <a:ext cx="9144000" cy="5410200"/>
          </a:xfrm>
          <a:noFill/>
        </p:spPr>
        <p:txBody>
          <a:bodyPr lIns="92075" tIns="46038" rIns="92075" bIns="46038"/>
          <a:lstStyle/>
          <a:p>
            <a:pPr eaLnBrk="1" hangingPunct="1">
              <a:lnSpc>
                <a:spcPct val="90000"/>
              </a:lnSpc>
            </a:pPr>
            <a:r>
              <a:rPr lang="en-US" altLang="en-US" sz="2800" dirty="0" smtClean="0"/>
              <a:t>Intro to segmented worms </a:t>
            </a:r>
          </a:p>
          <a:p>
            <a:pPr eaLnBrk="1" hangingPunct="1">
              <a:lnSpc>
                <a:spcPct val="90000"/>
              </a:lnSpc>
              <a:buFontTx/>
              <a:buNone/>
            </a:pPr>
            <a:r>
              <a:rPr lang="en-US" altLang="en-US" sz="2800" dirty="0" smtClean="0"/>
              <a:t>    (P. </a:t>
            </a:r>
            <a:r>
              <a:rPr lang="en-US" altLang="en-US" sz="2800" dirty="0" err="1" smtClean="0"/>
              <a:t>Annelida</a:t>
            </a:r>
            <a:r>
              <a:rPr lang="en-US" altLang="en-US" sz="2800" dirty="0" smtClean="0"/>
              <a:t>)</a:t>
            </a:r>
          </a:p>
          <a:p>
            <a:pPr eaLnBrk="1" hangingPunct="1">
              <a:lnSpc>
                <a:spcPct val="90000"/>
              </a:lnSpc>
            </a:pPr>
            <a:r>
              <a:rPr lang="en-US" altLang="en-US" sz="2800" dirty="0" smtClean="0"/>
              <a:t>Body plan</a:t>
            </a:r>
          </a:p>
          <a:p>
            <a:pPr eaLnBrk="1" hangingPunct="1">
              <a:lnSpc>
                <a:spcPct val="90000"/>
              </a:lnSpc>
            </a:pPr>
            <a:r>
              <a:rPr lang="en-US" altLang="en-US" sz="2400" dirty="0" smtClean="0"/>
              <a:t>C. </a:t>
            </a:r>
            <a:r>
              <a:rPr lang="en-US" altLang="en-US" sz="2400" dirty="0" err="1" smtClean="0"/>
              <a:t>Polychaeta</a:t>
            </a:r>
            <a:r>
              <a:rPr lang="en-US" altLang="en-US" sz="2400" dirty="0" smtClean="0"/>
              <a:t> (feather-duster worms, clamworms, </a:t>
            </a:r>
            <a:r>
              <a:rPr lang="en-US" altLang="en-US" sz="2400" dirty="0" err="1" smtClean="0"/>
              <a:t>scaleworms</a:t>
            </a:r>
            <a:r>
              <a:rPr lang="en-US" altLang="en-US" sz="2400" dirty="0" smtClean="0"/>
              <a:t>, lungworms)</a:t>
            </a:r>
          </a:p>
          <a:p>
            <a:pPr eaLnBrk="1" hangingPunct="1">
              <a:lnSpc>
                <a:spcPct val="90000"/>
              </a:lnSpc>
            </a:pPr>
            <a:r>
              <a:rPr lang="en-US" altLang="en-US" sz="2400" dirty="0" smtClean="0"/>
              <a:t>C. </a:t>
            </a:r>
            <a:r>
              <a:rPr lang="en-US" altLang="en-US" sz="2400" dirty="0" err="1" smtClean="0"/>
              <a:t>Oligochaeta</a:t>
            </a:r>
            <a:r>
              <a:rPr lang="en-US" altLang="en-US" sz="2400" dirty="0" smtClean="0"/>
              <a:t> (earthworms)</a:t>
            </a:r>
          </a:p>
          <a:p>
            <a:pPr lvl="1" eaLnBrk="1" hangingPunct="1">
              <a:lnSpc>
                <a:spcPct val="90000"/>
              </a:lnSpc>
            </a:pPr>
            <a:r>
              <a:rPr lang="en-US" altLang="en-US" sz="2400" dirty="0" smtClean="0"/>
              <a:t>earthworm</a:t>
            </a:r>
          </a:p>
          <a:p>
            <a:pPr lvl="2" eaLnBrk="1" hangingPunct="1">
              <a:lnSpc>
                <a:spcPct val="90000"/>
              </a:lnSpc>
            </a:pPr>
            <a:r>
              <a:rPr lang="en-US" altLang="en-US" dirty="0" smtClean="0"/>
              <a:t>form/</a:t>
            </a:r>
            <a:r>
              <a:rPr lang="en-US" altLang="en-US" dirty="0" err="1" smtClean="0"/>
              <a:t>func</a:t>
            </a:r>
            <a:r>
              <a:rPr lang="en-US" altLang="en-US" dirty="0" smtClean="0"/>
              <a:t>.</a:t>
            </a:r>
          </a:p>
          <a:p>
            <a:pPr eaLnBrk="1" hangingPunct="1">
              <a:lnSpc>
                <a:spcPct val="90000"/>
              </a:lnSpc>
            </a:pPr>
            <a:r>
              <a:rPr lang="en-US" altLang="en-US" sz="2400" dirty="0" smtClean="0"/>
              <a:t>C. </a:t>
            </a:r>
            <a:r>
              <a:rPr lang="en-US" altLang="en-US" sz="2400" dirty="0" err="1" smtClean="0"/>
              <a:t>Hirudinea</a:t>
            </a:r>
            <a:r>
              <a:rPr lang="en-US" altLang="en-US" sz="2400" dirty="0" smtClean="0"/>
              <a:t> </a:t>
            </a:r>
          </a:p>
          <a:p>
            <a:pPr eaLnBrk="1" hangingPunct="1">
              <a:lnSpc>
                <a:spcPct val="90000"/>
              </a:lnSpc>
              <a:buNone/>
            </a:pPr>
            <a:r>
              <a:rPr lang="en-US" altLang="en-US" sz="2400" dirty="0" smtClean="0"/>
              <a:t>           (leeches)</a:t>
            </a:r>
          </a:p>
          <a:p>
            <a:pPr lvl="1" eaLnBrk="1" hangingPunct="1">
              <a:lnSpc>
                <a:spcPct val="90000"/>
              </a:lnSpc>
            </a:pPr>
            <a:r>
              <a:rPr lang="en-US" altLang="en-US" sz="2400" dirty="0" smtClean="0"/>
              <a:t>form/</a:t>
            </a:r>
            <a:r>
              <a:rPr lang="en-US" altLang="en-US" sz="2400" dirty="0" err="1" smtClean="0"/>
              <a:t>func</a:t>
            </a:r>
            <a:r>
              <a:rPr lang="en-US" altLang="en-US" sz="2400" dirty="0" smtClean="0"/>
              <a:t>.</a:t>
            </a:r>
          </a:p>
          <a:p>
            <a:pPr eaLnBrk="1" hangingPunct="1">
              <a:lnSpc>
                <a:spcPct val="90000"/>
              </a:lnSpc>
              <a:buFontTx/>
              <a:buNone/>
            </a:pPr>
            <a:endParaRPr lang="en-US" altLang="en-US" sz="2400" dirty="0" smtClean="0"/>
          </a:p>
        </p:txBody>
      </p:sp>
      <p:pic>
        <p:nvPicPr>
          <p:cNvPr id="8" name="irc_mi" descr="http://upload.wikimedia.org/wikipedia/commons/7/77/Sucking_leech.jpg"/>
          <p:cNvPicPr/>
          <p:nvPr/>
        </p:nvPicPr>
        <p:blipFill>
          <a:blip r:embed="rId2" cstate="print"/>
          <a:srcRect/>
          <a:stretch>
            <a:fillRect/>
          </a:stretch>
        </p:blipFill>
        <p:spPr bwMode="auto">
          <a:xfrm>
            <a:off x="5562600" y="457200"/>
            <a:ext cx="3276600" cy="2690037"/>
          </a:xfrm>
          <a:prstGeom prst="rect">
            <a:avLst/>
          </a:prstGeom>
          <a:noFill/>
          <a:ln w="9525">
            <a:noFill/>
            <a:miter lim="800000"/>
            <a:headEnd/>
            <a:tailEnd/>
          </a:ln>
        </p:spPr>
      </p:pic>
      <p:pic>
        <p:nvPicPr>
          <p:cNvPr id="9" name="irc_mi" descr="http://content62.eol.org/content/2012/12/11/23/38722_580_360.jpg"/>
          <p:cNvPicPr/>
          <p:nvPr/>
        </p:nvPicPr>
        <p:blipFill>
          <a:blip r:embed="rId3" cstate="print"/>
          <a:srcRect/>
          <a:stretch>
            <a:fillRect/>
          </a:stretch>
        </p:blipFill>
        <p:spPr bwMode="auto">
          <a:xfrm>
            <a:off x="2667000" y="4572000"/>
            <a:ext cx="3429000" cy="2133600"/>
          </a:xfrm>
          <a:prstGeom prst="rect">
            <a:avLst/>
          </a:prstGeom>
          <a:noFill/>
          <a:ln w="9525">
            <a:noFill/>
            <a:miter lim="800000"/>
            <a:headEnd/>
            <a:tailEnd/>
          </a:ln>
        </p:spPr>
      </p:pic>
      <p:pic>
        <p:nvPicPr>
          <p:cNvPr id="3079" name="Picture 7"/>
          <p:cNvPicPr>
            <a:picLocks noChangeAspect="1" noChangeArrowheads="1"/>
          </p:cNvPicPr>
          <p:nvPr/>
        </p:nvPicPr>
        <p:blipFill>
          <a:blip r:embed="rId4" cstate="print"/>
          <a:srcRect/>
          <a:stretch>
            <a:fillRect/>
          </a:stretch>
        </p:blipFill>
        <p:spPr bwMode="auto">
          <a:xfrm>
            <a:off x="6115050" y="3886200"/>
            <a:ext cx="3028950" cy="2838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304800"/>
            <a:ext cx="9136063" cy="1143000"/>
          </a:xfrm>
          <a:noFill/>
        </p:spPr>
        <p:txBody>
          <a:bodyPr lIns="92075" tIns="46038" rIns="92075" bIns="46038"/>
          <a:lstStyle/>
          <a:p>
            <a:pPr eaLnBrk="1" hangingPunct="1"/>
            <a:r>
              <a:rPr lang="en-US" altLang="en-US" sz="3600" i="1" smtClean="0">
                <a:latin typeface="Times New Roman" pitchFamily="18" charset="0"/>
              </a:rPr>
              <a:t>P. Annelida: C. Oligochaeta</a:t>
            </a:r>
          </a:p>
        </p:txBody>
      </p:sp>
      <p:sp>
        <p:nvSpPr>
          <p:cNvPr id="18435" name="Rectangle 3"/>
          <p:cNvSpPr>
            <a:spLocks noGrp="1" noChangeArrowheads="1"/>
          </p:cNvSpPr>
          <p:nvPr>
            <p:ph type="body" idx="1"/>
          </p:nvPr>
        </p:nvSpPr>
        <p:spPr>
          <a:xfrm>
            <a:off x="0" y="1447800"/>
            <a:ext cx="9115425" cy="5410200"/>
          </a:xfrm>
          <a:noFill/>
        </p:spPr>
        <p:txBody>
          <a:bodyPr lIns="92075" tIns="46038" rIns="92075" bIns="46038"/>
          <a:lstStyle/>
          <a:p>
            <a:pPr lvl="1" eaLnBrk="1" hangingPunct="1"/>
            <a:r>
              <a:rPr lang="en-US" altLang="en-US" sz="2200" smtClean="0"/>
              <a:t>earthworms</a:t>
            </a:r>
          </a:p>
          <a:p>
            <a:pPr lvl="2" eaLnBrk="1" hangingPunct="1"/>
            <a:r>
              <a:rPr lang="en-US" altLang="en-US" sz="2000" smtClean="0"/>
              <a:t>burrow in moist/rich soil</a:t>
            </a:r>
          </a:p>
          <a:p>
            <a:pPr lvl="2" eaLnBrk="1" hangingPunct="1"/>
            <a:r>
              <a:rPr lang="en-US" altLang="en-US" sz="2000" smtClean="0"/>
              <a:t>emerge at night</a:t>
            </a:r>
          </a:p>
          <a:p>
            <a:pPr lvl="2" eaLnBrk="1" hangingPunct="1"/>
            <a:r>
              <a:rPr lang="en-US" altLang="en-US" sz="2000" smtClean="0"/>
              <a:t>wet weather near surface</a:t>
            </a:r>
          </a:p>
          <a:p>
            <a:pPr lvl="2" eaLnBrk="1" hangingPunct="1"/>
            <a:r>
              <a:rPr lang="en-US" altLang="en-US" sz="2000" smtClean="0"/>
              <a:t>dry weather burrow deep, become dormant</a:t>
            </a:r>
          </a:p>
          <a:p>
            <a:pPr lvl="2" eaLnBrk="1" hangingPunct="1"/>
            <a:r>
              <a:rPr lang="en-US" altLang="en-US" sz="2000" smtClean="0"/>
              <a:t>earthworms have an important role in churning soil, mixing materials and adding nutrients</a:t>
            </a:r>
          </a:p>
          <a:p>
            <a:pPr lvl="3" eaLnBrk="1" hangingPunct="1"/>
            <a:r>
              <a:rPr lang="en-US" altLang="en-US" u="sng" smtClean="0"/>
              <a:t>+</a:t>
            </a:r>
            <a:r>
              <a:rPr lang="en-US" altLang="en-US" smtClean="0"/>
              <a:t>15 tons of dry earth/acre/year passed through gut</a:t>
            </a:r>
          </a:p>
          <a:p>
            <a:pPr lvl="2" eaLnBrk="1" hangingPunct="1"/>
            <a:r>
              <a:rPr lang="en-US" altLang="en-US" sz="2000" smtClean="0"/>
              <a:t>Giant tropical earthworms </a:t>
            </a:r>
          </a:p>
          <a:p>
            <a:pPr lvl="3" eaLnBrk="1" hangingPunct="1"/>
            <a:r>
              <a:rPr lang="en-US" altLang="en-US" smtClean="0"/>
              <a:t>4 m </a:t>
            </a:r>
          </a:p>
          <a:p>
            <a:pPr lvl="3" eaLnBrk="1" hangingPunct="1"/>
            <a:r>
              <a:rPr lang="en-US" altLang="en-US" smtClean="0"/>
              <a:t>live in interconnected                                                                    tunnels </a:t>
            </a:r>
          </a:p>
        </p:txBody>
      </p:sp>
      <p:pic>
        <p:nvPicPr>
          <p:cNvPr id="18436" name="Picture 4" descr="ea10597"/>
          <p:cNvPicPr>
            <a:picLocks noChangeAspect="1" noChangeArrowheads="1"/>
          </p:cNvPicPr>
          <p:nvPr/>
        </p:nvPicPr>
        <p:blipFill>
          <a:blip r:embed="rId3" cstate="print"/>
          <a:srcRect/>
          <a:stretch>
            <a:fillRect/>
          </a:stretch>
        </p:blipFill>
        <p:spPr bwMode="auto">
          <a:xfrm>
            <a:off x="6211888" y="1493838"/>
            <a:ext cx="2817812" cy="1792287"/>
          </a:xfrm>
          <a:prstGeom prst="rect">
            <a:avLst/>
          </a:prstGeom>
          <a:noFill/>
          <a:ln w="9525">
            <a:noFill/>
            <a:miter lim="800000"/>
            <a:headEnd/>
            <a:tailEnd/>
          </a:ln>
        </p:spPr>
      </p:pic>
      <p:pic>
        <p:nvPicPr>
          <p:cNvPr id="18437" name="Picture 5" descr="amazon_09"/>
          <p:cNvPicPr>
            <a:picLocks noChangeAspect="1" noChangeArrowheads="1"/>
          </p:cNvPicPr>
          <p:nvPr/>
        </p:nvPicPr>
        <p:blipFill>
          <a:blip r:embed="rId4" cstate="print"/>
          <a:srcRect/>
          <a:stretch>
            <a:fillRect/>
          </a:stretch>
        </p:blipFill>
        <p:spPr bwMode="auto">
          <a:xfrm>
            <a:off x="4603750" y="3784600"/>
            <a:ext cx="4445000" cy="29591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Earthworm Anatomy1"/>
          <p:cNvPicPr>
            <a:picLocks noChangeAspect="1" noChangeArrowheads="1"/>
          </p:cNvPicPr>
          <p:nvPr/>
        </p:nvPicPr>
        <p:blipFill>
          <a:blip r:embed="rId3" cstate="print"/>
          <a:srcRect/>
          <a:stretch>
            <a:fillRect/>
          </a:stretch>
        </p:blipFill>
        <p:spPr bwMode="auto">
          <a:xfrm>
            <a:off x="685800" y="0"/>
            <a:ext cx="8458200" cy="6834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304800"/>
            <a:ext cx="9136063" cy="1143000"/>
          </a:xfrm>
          <a:noFill/>
        </p:spPr>
        <p:txBody>
          <a:bodyPr lIns="92075" tIns="46038" rIns="92075" bIns="46038"/>
          <a:lstStyle/>
          <a:p>
            <a:pPr eaLnBrk="1" hangingPunct="1"/>
            <a:r>
              <a:rPr lang="en-US" altLang="en-US" sz="3600" i="1" smtClean="0">
                <a:latin typeface="Times New Roman" pitchFamily="18" charset="0"/>
              </a:rPr>
              <a:t>Class Oligochaeta</a:t>
            </a:r>
          </a:p>
        </p:txBody>
      </p:sp>
      <p:sp>
        <p:nvSpPr>
          <p:cNvPr id="20483" name="Rectangle 3"/>
          <p:cNvSpPr>
            <a:spLocks noGrp="1" noChangeArrowheads="1"/>
          </p:cNvSpPr>
          <p:nvPr>
            <p:ph type="body" idx="1"/>
          </p:nvPr>
        </p:nvSpPr>
        <p:spPr>
          <a:xfrm>
            <a:off x="0" y="1447800"/>
            <a:ext cx="9115425" cy="5410200"/>
          </a:xfrm>
          <a:noFill/>
        </p:spPr>
        <p:txBody>
          <a:bodyPr lIns="92075" tIns="46038" rIns="92075" bIns="46038"/>
          <a:lstStyle/>
          <a:p>
            <a:pPr eaLnBrk="1" hangingPunct="1"/>
            <a:r>
              <a:rPr lang="en-US" altLang="en-US" sz="2400" smtClean="0"/>
              <a:t>Form/func.</a:t>
            </a:r>
          </a:p>
          <a:p>
            <a:pPr lvl="1" eaLnBrk="1" hangingPunct="1"/>
            <a:r>
              <a:rPr lang="en-US" altLang="en-US" sz="2200" smtClean="0"/>
              <a:t>4 pair of chitinous setae per segment </a:t>
            </a:r>
          </a:p>
          <a:p>
            <a:pPr lvl="2" eaLnBrk="1" hangingPunct="1"/>
            <a:r>
              <a:rPr lang="en-US" altLang="en-US" sz="2000" smtClean="0"/>
              <a:t>some +100 pair</a:t>
            </a:r>
          </a:p>
          <a:p>
            <a:pPr lvl="1" eaLnBrk="1" hangingPunct="1"/>
            <a:r>
              <a:rPr lang="en-US" altLang="en-US" sz="2200" smtClean="0"/>
              <a:t>setae are bristlelike rod set in sac, move by tiny muscle</a:t>
            </a:r>
          </a:p>
          <a:p>
            <a:pPr lvl="1" eaLnBrk="1" hangingPunct="1"/>
            <a:r>
              <a:rPr lang="en-US" altLang="en-US" sz="2200" smtClean="0"/>
              <a:t>setae anchor segments                                                               during burrowing</a:t>
            </a:r>
          </a:p>
        </p:txBody>
      </p:sp>
      <p:pic>
        <p:nvPicPr>
          <p:cNvPr id="20484" name="Picture 4" descr="17_13"/>
          <p:cNvPicPr>
            <a:picLocks noChangeAspect="1" noChangeArrowheads="1"/>
          </p:cNvPicPr>
          <p:nvPr/>
        </p:nvPicPr>
        <p:blipFill>
          <a:blip r:embed="rId3" cstate="print">
            <a:clrChange>
              <a:clrFrom>
                <a:srgbClr val="FFFFFF"/>
              </a:clrFrom>
              <a:clrTo>
                <a:srgbClr val="FFFFFF">
                  <a:alpha val="0"/>
                </a:srgbClr>
              </a:clrTo>
            </a:clrChange>
            <a:lum bright="-6000" contrast="6000"/>
          </a:blip>
          <a:srcRect/>
          <a:stretch>
            <a:fillRect/>
          </a:stretch>
        </p:blipFill>
        <p:spPr bwMode="auto">
          <a:xfrm>
            <a:off x="119063" y="4579938"/>
            <a:ext cx="3551237" cy="2201862"/>
          </a:xfrm>
          <a:prstGeom prst="rect">
            <a:avLst/>
          </a:prstGeom>
          <a:noFill/>
          <a:ln w="9525">
            <a:noFill/>
            <a:miter lim="800000"/>
            <a:headEnd/>
            <a:tailEnd/>
          </a:ln>
        </p:spPr>
      </p:pic>
      <p:pic>
        <p:nvPicPr>
          <p:cNvPr id="20485" name="Picture 5" descr="17_12c"/>
          <p:cNvPicPr>
            <a:picLocks noChangeAspect="1" noChangeArrowheads="1"/>
          </p:cNvPicPr>
          <p:nvPr/>
        </p:nvPicPr>
        <p:blipFill>
          <a:blip r:embed="rId4" cstate="print">
            <a:clrChange>
              <a:clrFrom>
                <a:srgbClr val="FFFFFF"/>
              </a:clrFrom>
              <a:clrTo>
                <a:srgbClr val="FFFFFF">
                  <a:alpha val="0"/>
                </a:srgbClr>
              </a:clrTo>
            </a:clrChange>
            <a:lum bright="-6000" contrast="6000"/>
          </a:blip>
          <a:srcRect/>
          <a:stretch>
            <a:fillRect/>
          </a:stretch>
        </p:blipFill>
        <p:spPr bwMode="auto">
          <a:xfrm>
            <a:off x="3735388" y="3498850"/>
            <a:ext cx="5318125" cy="3259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D1DB3E9B-9B9D-4A83-A8EF-C9DD02F9ECDF}" type="slidenum">
              <a:rPr lang="en-US"/>
              <a:pPr/>
              <a:t>23</a:t>
            </a:fld>
            <a:endParaRPr lang="en-US"/>
          </a:p>
        </p:txBody>
      </p:sp>
      <p:sp>
        <p:nvSpPr>
          <p:cNvPr id="88067" name="Text Box 3"/>
          <p:cNvSpPr txBox="1">
            <a:spLocks noChangeArrowheads="1"/>
          </p:cNvSpPr>
          <p:nvPr/>
        </p:nvSpPr>
        <p:spPr bwMode="auto">
          <a:xfrm>
            <a:off x="0" y="0"/>
            <a:ext cx="9144000" cy="228600"/>
          </a:xfrm>
          <a:prstGeom prst="rect">
            <a:avLst/>
          </a:prstGeom>
          <a:noFill/>
          <a:ln w="9525">
            <a:noFill/>
            <a:miter lim="800000"/>
            <a:headEnd/>
            <a:tailEnd/>
          </a:ln>
          <a:effectLst/>
        </p:spPr>
        <p:txBody>
          <a:bodyPr>
            <a:spAutoFit/>
          </a:bodyPr>
          <a:lstStyle/>
          <a:p>
            <a:pPr algn="ctr">
              <a:spcBef>
                <a:spcPct val="50000"/>
              </a:spcBef>
            </a:pPr>
            <a:r>
              <a:rPr lang="en-US" sz="900" b="1"/>
              <a:t>Copyright </a:t>
            </a:r>
            <a:r>
              <a:rPr lang="en-US" sz="900" b="1">
                <a:cs typeface="Times New Roman" charset="0"/>
              </a:rPr>
              <a:t>© The McGraw-Hill Companies, Inc. Permission required for reproduction or display.</a:t>
            </a:r>
            <a:endParaRPr lang="en-US" sz="900" b="1"/>
          </a:p>
        </p:txBody>
      </p:sp>
      <p:sp>
        <p:nvSpPr>
          <p:cNvPr id="88069" name="Text Box 5"/>
          <p:cNvSpPr txBox="1">
            <a:spLocks noChangeArrowheads="1"/>
          </p:cNvSpPr>
          <p:nvPr/>
        </p:nvSpPr>
        <p:spPr bwMode="auto">
          <a:xfrm>
            <a:off x="0" y="457200"/>
            <a:ext cx="5027613" cy="457200"/>
          </a:xfrm>
          <a:prstGeom prst="rect">
            <a:avLst/>
          </a:prstGeom>
          <a:noFill/>
          <a:ln w="9525">
            <a:noFill/>
            <a:miter lim="800000"/>
            <a:headEnd/>
            <a:tailEnd/>
          </a:ln>
          <a:effectLst/>
        </p:spPr>
        <p:txBody>
          <a:bodyPr wrap="none">
            <a:spAutoFit/>
          </a:bodyPr>
          <a:lstStyle/>
          <a:p>
            <a:pPr>
              <a:spcBef>
                <a:spcPct val="50000"/>
              </a:spcBef>
            </a:pPr>
            <a:r>
              <a:rPr lang="en-US" sz="2400" b="1">
                <a:latin typeface="Times New Roman" charset="0"/>
              </a:rPr>
              <a:t>Internal Structures of an Earthworm</a:t>
            </a:r>
          </a:p>
        </p:txBody>
      </p:sp>
      <p:pic>
        <p:nvPicPr>
          <p:cNvPr id="88070" name="Picture 6" descr="13-10"/>
          <p:cNvPicPr>
            <a:picLocks noChangeAspect="1" noChangeArrowheads="1"/>
          </p:cNvPicPr>
          <p:nvPr/>
        </p:nvPicPr>
        <p:blipFill>
          <a:blip r:embed="rId2" cstate="print"/>
          <a:srcRect/>
          <a:stretch>
            <a:fillRect/>
          </a:stretch>
        </p:blipFill>
        <p:spPr bwMode="auto">
          <a:xfrm>
            <a:off x="381000" y="1219200"/>
            <a:ext cx="8305800" cy="517683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0226"/>
          <p:cNvPicPr>
            <a:picLocks noChangeAspect="1" noChangeArrowheads="1"/>
          </p:cNvPicPr>
          <p:nvPr/>
        </p:nvPicPr>
        <p:blipFill>
          <a:blip r:embed="rId3" cstate="print"/>
          <a:srcRect/>
          <a:stretch>
            <a:fillRect/>
          </a:stretch>
        </p:blipFill>
        <p:spPr bwMode="auto">
          <a:xfrm>
            <a:off x="3175" y="15875"/>
            <a:ext cx="9136063" cy="682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body" sz="half" idx="2"/>
          </p:nvPr>
        </p:nvSpPr>
        <p:spPr>
          <a:xfrm>
            <a:off x="4419600" y="762000"/>
            <a:ext cx="3695700" cy="4114800"/>
          </a:xfrm>
        </p:spPr>
        <p:txBody>
          <a:bodyPr/>
          <a:lstStyle/>
          <a:p>
            <a:pPr eaLnBrk="1" hangingPunct="1">
              <a:lnSpc>
                <a:spcPct val="90000"/>
              </a:lnSpc>
            </a:pPr>
            <a:r>
              <a:rPr lang="en-US" sz="2400" smtClean="0"/>
              <a:t>Undigested material, mixed with mucus secreted into the digestive tract, is egested (eliminated) as castings through the anus. Farmers value worms and casting because they improve the texture of the soil. Darwin estimated that 1 acre of British farmland had about 50,000 earthworm that produced 18 tons of castings per year.</a:t>
            </a:r>
          </a:p>
        </p:txBody>
      </p:sp>
      <p:pic>
        <p:nvPicPr>
          <p:cNvPr id="22531" name="Picture 5" descr="eathworm"/>
          <p:cNvPicPr>
            <a:picLocks noChangeAspect="1" noChangeArrowheads="1"/>
          </p:cNvPicPr>
          <p:nvPr/>
        </p:nvPicPr>
        <p:blipFill>
          <a:blip r:embed="rId3" cstate="print"/>
          <a:srcRect/>
          <a:stretch>
            <a:fillRect/>
          </a:stretch>
        </p:blipFill>
        <p:spPr bwMode="auto">
          <a:xfrm>
            <a:off x="152400" y="1295400"/>
            <a:ext cx="44196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52538" y="457200"/>
            <a:ext cx="7772400" cy="762000"/>
          </a:xfrm>
        </p:spPr>
        <p:txBody>
          <a:bodyPr/>
          <a:lstStyle/>
          <a:p>
            <a:pPr algn="l" eaLnBrk="1" hangingPunct="1"/>
            <a:r>
              <a:rPr lang="en-US" smtClean="0"/>
              <a:t>Class Oligochaeta</a:t>
            </a:r>
          </a:p>
        </p:txBody>
      </p:sp>
      <p:sp>
        <p:nvSpPr>
          <p:cNvPr id="88067" name="Rectangle 3"/>
          <p:cNvSpPr>
            <a:spLocks noGrp="1" noChangeArrowheads="1"/>
          </p:cNvSpPr>
          <p:nvPr>
            <p:ph type="body" idx="1"/>
          </p:nvPr>
        </p:nvSpPr>
        <p:spPr>
          <a:xfrm>
            <a:off x="838200" y="1447800"/>
            <a:ext cx="7772400" cy="4114800"/>
          </a:xfrm>
        </p:spPr>
        <p:txBody>
          <a:bodyPr/>
          <a:lstStyle/>
          <a:p>
            <a:pPr eaLnBrk="1" hangingPunct="1"/>
            <a:endParaRPr lang="en-US" smtClean="0"/>
          </a:p>
          <a:p>
            <a:pPr eaLnBrk="1" hangingPunct="1"/>
            <a:r>
              <a:rPr lang="en-US" smtClean="0"/>
              <a:t>Excretion of metabolic wastes occurs via nephridia</a:t>
            </a:r>
          </a:p>
          <a:p>
            <a:pPr lvl="1" eaLnBrk="1" hangingPunct="1"/>
            <a:r>
              <a:rPr lang="en-US" smtClean="0"/>
              <a:t>Each somite has a pair of nephridia</a:t>
            </a:r>
          </a:p>
          <a:p>
            <a:pPr lvl="1" eaLnBrk="1" hangingPunct="1"/>
            <a:r>
              <a:rPr lang="en-US" smtClean="0"/>
              <a:t>Wastes are dumped to a pore that discharges near the setae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88067">
                                            <p:txEl>
                                              <p:pRg st="1" end="1"/>
                                            </p:txEl>
                                          </p:spTgt>
                                        </p:tgtEl>
                                        <p:attrNameLst>
                                          <p:attrName>style.visibility</p:attrName>
                                        </p:attrNameLst>
                                      </p:cBhvr>
                                      <p:to>
                                        <p:strVal val="visible"/>
                                      </p:to>
                                    </p:set>
                                    <p:animEffect transition="in" filter="strips(upRight)">
                                      <p:cBhvr>
                                        <p:cTn id="7" dur="500"/>
                                        <p:tgtEl>
                                          <p:spTgt spid="88067">
                                            <p:txEl>
                                              <p:pRg st="1" end="1"/>
                                            </p:txEl>
                                          </p:spTgt>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88067">
                                            <p:txEl>
                                              <p:pRg st="2" end="2"/>
                                            </p:txEl>
                                          </p:spTgt>
                                        </p:tgtEl>
                                        <p:attrNameLst>
                                          <p:attrName>style.visibility</p:attrName>
                                        </p:attrNameLst>
                                      </p:cBhvr>
                                      <p:to>
                                        <p:strVal val="visible"/>
                                      </p:to>
                                    </p:set>
                                    <p:animEffect transition="in" filter="strips(upRight)">
                                      <p:cBhvr>
                                        <p:cTn id="10" dur="500"/>
                                        <p:tgtEl>
                                          <p:spTgt spid="88067">
                                            <p:txEl>
                                              <p:pRg st="2" end="2"/>
                                            </p:txEl>
                                          </p:spTgt>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88067">
                                            <p:txEl>
                                              <p:pRg st="3" end="3"/>
                                            </p:txEl>
                                          </p:spTgt>
                                        </p:tgtEl>
                                        <p:attrNameLst>
                                          <p:attrName>style.visibility</p:attrName>
                                        </p:attrNameLst>
                                      </p:cBhvr>
                                      <p:to>
                                        <p:strVal val="visible"/>
                                      </p:to>
                                    </p:set>
                                    <p:animEffect transition="in" filter="strips(upRight)">
                                      <p:cBhvr>
                                        <p:cTn id="13" dur="500"/>
                                        <p:tgtEl>
                                          <p:spTgt spid="88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0228"/>
          <p:cNvPicPr>
            <a:picLocks noChangeAspect="1" noChangeArrowheads="1"/>
          </p:cNvPicPr>
          <p:nvPr/>
        </p:nvPicPr>
        <p:blipFill>
          <a:blip r:embed="rId3" cstate="print"/>
          <a:srcRect/>
          <a:stretch>
            <a:fillRect/>
          </a:stretch>
        </p:blipFill>
        <p:spPr bwMode="auto">
          <a:xfrm>
            <a:off x="3175" y="15875"/>
            <a:ext cx="9136063" cy="682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040495FD-552F-4D3E-84B3-63371851EC10}" type="slidenum">
              <a:rPr lang="en-US"/>
              <a:pPr/>
              <a:t>28</a:t>
            </a:fld>
            <a:endParaRPr lang="en-US"/>
          </a:p>
        </p:txBody>
      </p:sp>
      <p:graphicFrame>
        <p:nvGraphicFramePr>
          <p:cNvPr id="20482" name="Object 2"/>
          <p:cNvGraphicFramePr>
            <a:graphicFrameLocks/>
          </p:cNvGraphicFramePr>
          <p:nvPr/>
        </p:nvGraphicFramePr>
        <p:xfrm>
          <a:off x="1192213" y="857250"/>
          <a:ext cx="5140325" cy="4575175"/>
        </p:xfrm>
        <a:graphic>
          <a:graphicData uri="http://schemas.openxmlformats.org/presentationml/2006/ole">
            <mc:AlternateContent xmlns:mc="http://schemas.openxmlformats.org/markup-compatibility/2006">
              <mc:Choice xmlns:v="urn:schemas-microsoft-com:vml" Requires="v">
                <p:oleObj spid="_x0000_s1027" name="Paint Shop Pro Image" r:id="rId4" imgW="6965854" imgH="5949607" progId="PaintShopPro">
                  <p:embed/>
                </p:oleObj>
              </mc:Choice>
              <mc:Fallback>
                <p:oleObj name="Paint Shop Pro Image" r:id="rId4" imgW="6965854" imgH="5949607" progId="PaintShopPro">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213" y="857250"/>
                        <a:ext cx="5140325" cy="457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3" name="Rectangle 3"/>
          <p:cNvSpPr>
            <a:spLocks noChangeArrowheads="1"/>
          </p:cNvSpPr>
          <p:nvPr/>
        </p:nvSpPr>
        <p:spPr bwMode="auto">
          <a:xfrm>
            <a:off x="5391150" y="5081588"/>
            <a:ext cx="2235200" cy="457200"/>
          </a:xfrm>
          <a:prstGeom prst="rect">
            <a:avLst/>
          </a:prstGeom>
          <a:noFill/>
          <a:ln w="9525">
            <a:noFill/>
            <a:miter lim="800000"/>
            <a:headEnd/>
            <a:tailEnd/>
          </a:ln>
          <a:effectLst>
            <a:outerShdw dist="17961" dir="2700000" algn="ctr" rotWithShape="0">
              <a:srgbClr val="081D58"/>
            </a:outerShdw>
          </a:effectLst>
        </p:spPr>
        <p:txBody>
          <a:bodyPr wrap="none" lIns="92075" tIns="46038" rIns="92075" bIns="46038">
            <a:spAutoFit/>
          </a:bodyPr>
          <a:lstStyle/>
          <a:p>
            <a:pPr eaLnBrk="0" hangingPunct="0"/>
            <a:r>
              <a:rPr lang="en-US" sz="2400" b="1">
                <a:solidFill>
                  <a:srgbClr val="3365FB"/>
                </a:solidFill>
                <a:effectLst>
                  <a:outerShdw blurRad="38100" dist="38100" dir="2700000" algn="tl">
                    <a:srgbClr val="C0C0C0"/>
                  </a:outerShdw>
                </a:effectLst>
              </a:rPr>
              <a:t>Ventral vessel</a:t>
            </a:r>
          </a:p>
        </p:txBody>
      </p:sp>
      <p:sp>
        <p:nvSpPr>
          <p:cNvPr id="20484" name="Rectangle 4"/>
          <p:cNvSpPr>
            <a:spLocks noChangeArrowheads="1"/>
          </p:cNvSpPr>
          <p:nvPr/>
        </p:nvSpPr>
        <p:spPr bwMode="auto">
          <a:xfrm>
            <a:off x="6694488" y="1462088"/>
            <a:ext cx="1133475" cy="822325"/>
          </a:xfrm>
          <a:prstGeom prst="rect">
            <a:avLst/>
          </a:prstGeom>
          <a:noFill/>
          <a:ln w="9525">
            <a:noFill/>
            <a:miter lim="800000"/>
            <a:headEnd/>
            <a:tailEnd/>
          </a:ln>
          <a:effectLst>
            <a:outerShdw dist="17961" dir="2700000" algn="ctr" rotWithShape="0">
              <a:srgbClr val="081D58"/>
            </a:outerShdw>
          </a:effectLst>
        </p:spPr>
        <p:txBody>
          <a:bodyPr wrap="none" lIns="92075" tIns="46038" rIns="92075" bIns="46038">
            <a:spAutoFit/>
          </a:bodyPr>
          <a:lstStyle/>
          <a:p>
            <a:pPr eaLnBrk="0" hangingPunct="0"/>
            <a:r>
              <a:rPr lang="en-US" sz="2400" b="1">
                <a:solidFill>
                  <a:srgbClr val="3365FB"/>
                </a:solidFill>
                <a:effectLst>
                  <a:outerShdw blurRad="38100" dist="38100" dir="2700000" algn="tl">
                    <a:srgbClr val="C0C0C0"/>
                  </a:outerShdw>
                </a:effectLst>
              </a:rPr>
              <a:t>Dorsal</a:t>
            </a:r>
          </a:p>
          <a:p>
            <a:pPr eaLnBrk="0" hangingPunct="0"/>
            <a:r>
              <a:rPr lang="en-US" sz="2400" b="1">
                <a:solidFill>
                  <a:srgbClr val="3365FB"/>
                </a:solidFill>
                <a:effectLst>
                  <a:outerShdw blurRad="38100" dist="38100" dir="2700000" algn="tl">
                    <a:srgbClr val="C0C0C0"/>
                  </a:outerShdw>
                </a:effectLst>
              </a:rPr>
              <a:t>vessel</a:t>
            </a:r>
          </a:p>
        </p:txBody>
      </p:sp>
      <p:sp>
        <p:nvSpPr>
          <p:cNvPr id="20485" name="Rectangle 5"/>
          <p:cNvSpPr>
            <a:spLocks noChangeArrowheads="1"/>
          </p:cNvSpPr>
          <p:nvPr/>
        </p:nvSpPr>
        <p:spPr bwMode="auto">
          <a:xfrm>
            <a:off x="6873875" y="2678113"/>
            <a:ext cx="1319213" cy="457200"/>
          </a:xfrm>
          <a:prstGeom prst="rect">
            <a:avLst/>
          </a:prstGeom>
          <a:noFill/>
          <a:ln w="9525">
            <a:noFill/>
            <a:miter lim="800000"/>
            <a:headEnd/>
            <a:tailEnd/>
          </a:ln>
          <a:effectLst>
            <a:outerShdw dist="17961" dir="2700000" algn="ctr" rotWithShape="0">
              <a:srgbClr val="081D58"/>
            </a:outerShdw>
          </a:effectLst>
        </p:spPr>
        <p:txBody>
          <a:bodyPr wrap="none" lIns="92075" tIns="46038" rIns="92075" bIns="46038">
            <a:spAutoFit/>
          </a:bodyPr>
          <a:lstStyle/>
          <a:p>
            <a:pPr eaLnBrk="0" hangingPunct="0"/>
            <a:r>
              <a:rPr lang="en-US" sz="2400" b="1">
                <a:solidFill>
                  <a:srgbClr val="3365FB"/>
                </a:solidFill>
                <a:effectLst>
                  <a:outerShdw blurRad="38100" dist="38100" dir="2700000" algn="tl">
                    <a:srgbClr val="C0C0C0"/>
                  </a:outerShdw>
                </a:effectLst>
              </a:rPr>
              <a:t>Bladder</a:t>
            </a:r>
          </a:p>
        </p:txBody>
      </p:sp>
      <p:sp>
        <p:nvSpPr>
          <p:cNvPr id="20486" name="Rectangle 6"/>
          <p:cNvSpPr>
            <a:spLocks noChangeArrowheads="1"/>
          </p:cNvSpPr>
          <p:nvPr/>
        </p:nvSpPr>
        <p:spPr bwMode="auto">
          <a:xfrm>
            <a:off x="6140450" y="3535363"/>
            <a:ext cx="2265363" cy="457200"/>
          </a:xfrm>
          <a:prstGeom prst="rect">
            <a:avLst/>
          </a:prstGeom>
          <a:noFill/>
          <a:ln w="9525">
            <a:noFill/>
            <a:miter lim="800000"/>
            <a:headEnd/>
            <a:tailEnd/>
          </a:ln>
          <a:effectLst>
            <a:outerShdw dist="17961" dir="2700000" algn="ctr" rotWithShape="0">
              <a:srgbClr val="081D58"/>
            </a:outerShdw>
          </a:effectLst>
        </p:spPr>
        <p:txBody>
          <a:bodyPr wrap="none" lIns="92075" tIns="46038" rIns="92075" bIns="46038">
            <a:spAutoFit/>
          </a:bodyPr>
          <a:lstStyle/>
          <a:p>
            <a:pPr eaLnBrk="0" hangingPunct="0"/>
            <a:r>
              <a:rPr lang="en-US" sz="2400" b="1">
                <a:solidFill>
                  <a:srgbClr val="3365FB"/>
                </a:solidFill>
                <a:effectLst>
                  <a:outerShdw blurRad="38100" dist="38100" dir="2700000" algn="tl">
                    <a:srgbClr val="C0C0C0"/>
                  </a:outerShdw>
                </a:effectLst>
              </a:rPr>
              <a:t>Nephridiopore</a:t>
            </a:r>
          </a:p>
        </p:txBody>
      </p:sp>
      <p:sp>
        <p:nvSpPr>
          <p:cNvPr id="20487" name="Rectangle 7"/>
          <p:cNvSpPr>
            <a:spLocks noChangeArrowheads="1"/>
          </p:cNvSpPr>
          <p:nvPr/>
        </p:nvSpPr>
        <p:spPr bwMode="auto">
          <a:xfrm>
            <a:off x="5975350" y="4349750"/>
            <a:ext cx="2149475" cy="457200"/>
          </a:xfrm>
          <a:prstGeom prst="rect">
            <a:avLst/>
          </a:prstGeom>
          <a:noFill/>
          <a:ln w="9525">
            <a:noFill/>
            <a:miter lim="800000"/>
            <a:headEnd/>
            <a:tailEnd/>
          </a:ln>
          <a:effectLst>
            <a:outerShdw dist="17961" dir="2700000" algn="ctr" rotWithShape="0">
              <a:srgbClr val="081D58"/>
            </a:outerShdw>
          </a:effectLst>
        </p:spPr>
        <p:txBody>
          <a:bodyPr wrap="none" lIns="92075" tIns="46038" rIns="92075" bIns="46038">
            <a:spAutoFit/>
          </a:bodyPr>
          <a:lstStyle/>
          <a:p>
            <a:pPr eaLnBrk="0" hangingPunct="0"/>
            <a:r>
              <a:rPr lang="en-US" sz="2400" b="1">
                <a:solidFill>
                  <a:srgbClr val="3365FB"/>
                </a:solidFill>
                <a:effectLst>
                  <a:outerShdw blurRad="38100" dist="38100" dir="2700000" algn="tl">
                    <a:srgbClr val="C0C0C0"/>
                  </a:outerShdw>
                </a:effectLst>
              </a:rPr>
              <a:t>Nephrostome</a:t>
            </a:r>
          </a:p>
        </p:txBody>
      </p:sp>
      <p:sp>
        <p:nvSpPr>
          <p:cNvPr id="20488" name="Line 8"/>
          <p:cNvSpPr>
            <a:spLocks noChangeShapeType="1"/>
          </p:cNvSpPr>
          <p:nvPr/>
        </p:nvSpPr>
        <p:spPr bwMode="auto">
          <a:xfrm flipH="1">
            <a:off x="3648075" y="1909763"/>
            <a:ext cx="2997200" cy="655637"/>
          </a:xfrm>
          <a:prstGeom prst="line">
            <a:avLst/>
          </a:prstGeom>
          <a:noFill/>
          <a:ln w="38100">
            <a:solidFill>
              <a:schemeClr val="accent2"/>
            </a:solidFill>
            <a:round/>
            <a:headEnd type="none" w="sm" len="sm"/>
            <a:tailEnd type="stealth" w="med" len="lg"/>
          </a:ln>
          <a:effectLst>
            <a:outerShdw dist="17961" dir="2700000" algn="ctr" rotWithShape="0">
              <a:srgbClr val="EAEC5E"/>
            </a:outerShdw>
          </a:effectLst>
        </p:spPr>
        <p:txBody>
          <a:bodyPr wrap="none" anchor="ctr"/>
          <a:lstStyle/>
          <a:p>
            <a:endParaRPr lang="en-US"/>
          </a:p>
        </p:txBody>
      </p:sp>
      <p:sp>
        <p:nvSpPr>
          <p:cNvPr id="20489" name="Line 9"/>
          <p:cNvSpPr>
            <a:spLocks noChangeShapeType="1"/>
          </p:cNvSpPr>
          <p:nvPr/>
        </p:nvSpPr>
        <p:spPr bwMode="auto">
          <a:xfrm flipH="1">
            <a:off x="4725988" y="3768725"/>
            <a:ext cx="1439862" cy="469900"/>
          </a:xfrm>
          <a:prstGeom prst="line">
            <a:avLst/>
          </a:prstGeom>
          <a:noFill/>
          <a:ln w="38100">
            <a:solidFill>
              <a:schemeClr val="accent2"/>
            </a:solidFill>
            <a:round/>
            <a:headEnd type="none" w="sm" len="sm"/>
            <a:tailEnd type="stealth" w="med" len="lg"/>
          </a:ln>
          <a:effectLst>
            <a:outerShdw dist="17961" dir="2700000" algn="ctr" rotWithShape="0">
              <a:srgbClr val="EAEC5E"/>
            </a:outerShdw>
          </a:effectLst>
        </p:spPr>
        <p:txBody>
          <a:bodyPr wrap="none" anchor="ctr"/>
          <a:lstStyle/>
          <a:p>
            <a:endParaRPr lang="en-US"/>
          </a:p>
        </p:txBody>
      </p:sp>
      <p:sp>
        <p:nvSpPr>
          <p:cNvPr id="20490" name="Line 10"/>
          <p:cNvSpPr>
            <a:spLocks noChangeShapeType="1"/>
          </p:cNvSpPr>
          <p:nvPr/>
        </p:nvSpPr>
        <p:spPr bwMode="auto">
          <a:xfrm flipH="1">
            <a:off x="4456113" y="2909888"/>
            <a:ext cx="2428875" cy="438150"/>
          </a:xfrm>
          <a:prstGeom prst="line">
            <a:avLst/>
          </a:prstGeom>
          <a:noFill/>
          <a:ln w="38100">
            <a:solidFill>
              <a:schemeClr val="accent2"/>
            </a:solidFill>
            <a:round/>
            <a:headEnd type="none" w="sm" len="sm"/>
            <a:tailEnd type="stealth" w="med" len="lg"/>
          </a:ln>
          <a:effectLst>
            <a:outerShdw dist="17961" dir="2700000" algn="ctr" rotWithShape="0">
              <a:srgbClr val="EAEC5E"/>
            </a:outerShdw>
          </a:effectLst>
        </p:spPr>
        <p:txBody>
          <a:bodyPr wrap="none" anchor="ctr"/>
          <a:lstStyle/>
          <a:p>
            <a:endParaRPr lang="en-US"/>
          </a:p>
        </p:txBody>
      </p:sp>
      <p:sp>
        <p:nvSpPr>
          <p:cNvPr id="20491" name="Line 11"/>
          <p:cNvSpPr>
            <a:spLocks noChangeShapeType="1"/>
          </p:cNvSpPr>
          <p:nvPr/>
        </p:nvSpPr>
        <p:spPr bwMode="auto">
          <a:xfrm flipH="1" flipV="1">
            <a:off x="4067175" y="4549775"/>
            <a:ext cx="1889125" cy="47625"/>
          </a:xfrm>
          <a:prstGeom prst="line">
            <a:avLst/>
          </a:prstGeom>
          <a:noFill/>
          <a:ln w="38100">
            <a:solidFill>
              <a:schemeClr val="accent2"/>
            </a:solidFill>
            <a:round/>
            <a:headEnd type="none" w="sm" len="sm"/>
            <a:tailEnd type="stealth" w="med" len="lg"/>
          </a:ln>
          <a:effectLst>
            <a:outerShdw dist="17961" dir="2700000" algn="ctr" rotWithShape="0">
              <a:srgbClr val="EAEC5E"/>
            </a:outerShdw>
          </a:effectLst>
        </p:spPr>
        <p:txBody>
          <a:bodyPr wrap="none" anchor="ctr"/>
          <a:lstStyle/>
          <a:p>
            <a:endParaRPr lang="en-US"/>
          </a:p>
        </p:txBody>
      </p:sp>
      <p:sp>
        <p:nvSpPr>
          <p:cNvPr id="20492" name="Line 12"/>
          <p:cNvSpPr>
            <a:spLocks noChangeShapeType="1"/>
          </p:cNvSpPr>
          <p:nvPr/>
        </p:nvSpPr>
        <p:spPr bwMode="auto">
          <a:xfrm flipH="1" flipV="1">
            <a:off x="3213100" y="4519613"/>
            <a:ext cx="2173288" cy="765175"/>
          </a:xfrm>
          <a:prstGeom prst="line">
            <a:avLst/>
          </a:prstGeom>
          <a:noFill/>
          <a:ln w="38100">
            <a:solidFill>
              <a:schemeClr val="accent2"/>
            </a:solidFill>
            <a:round/>
            <a:headEnd type="none" w="sm" len="sm"/>
            <a:tailEnd type="stealth" w="med" len="lg"/>
          </a:ln>
          <a:effectLst>
            <a:outerShdw dist="17961" dir="2700000" algn="ctr" rotWithShape="0">
              <a:srgbClr val="EAEC5E"/>
            </a:outerShdw>
          </a:effectLst>
        </p:spPr>
        <p:txBody>
          <a:bodyPr wrap="none" anchor="ctr"/>
          <a:lstStyle/>
          <a:p>
            <a:endParaRPr lang="en-US"/>
          </a:p>
        </p:txBody>
      </p:sp>
      <p:sp>
        <p:nvSpPr>
          <p:cNvPr id="20493" name="Rectangle 13"/>
          <p:cNvSpPr>
            <a:spLocks noGrp="1" noChangeArrowheads="1"/>
          </p:cNvSpPr>
          <p:nvPr>
            <p:ph type="title"/>
          </p:nvPr>
        </p:nvSpPr>
        <p:spPr>
          <a:xfrm>
            <a:off x="381000" y="0"/>
            <a:ext cx="8229600" cy="1143000"/>
          </a:xfrm>
          <a:noFill/>
          <a:ln/>
          <a:effectLst>
            <a:outerShdw dist="17961" dir="13500000" algn="ctr" rotWithShape="0">
              <a:srgbClr val="FFFFCC"/>
            </a:outerShdw>
          </a:effectLst>
        </p:spPr>
        <p:txBody>
          <a:bodyPr lIns="92075" tIns="46038" rIns="92075" bIns="46038"/>
          <a:lstStyle/>
          <a:p>
            <a:r>
              <a:rPr lang="en-US" sz="3900"/>
              <a:t>Metanephridium</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EFE5AA2F-236A-4B47-A359-6BA253F05E22}" type="slidenum">
              <a:rPr lang="en-US"/>
              <a:pPr/>
              <a:t>29</a:t>
            </a:fld>
            <a:endParaRPr lang="en-US"/>
          </a:p>
        </p:txBody>
      </p:sp>
      <p:sp>
        <p:nvSpPr>
          <p:cNvPr id="90114" name="Text Box 2"/>
          <p:cNvSpPr txBox="1">
            <a:spLocks noChangeArrowheads="1"/>
          </p:cNvSpPr>
          <p:nvPr/>
        </p:nvSpPr>
        <p:spPr bwMode="auto">
          <a:xfrm>
            <a:off x="0" y="457200"/>
            <a:ext cx="3579813" cy="457200"/>
          </a:xfrm>
          <a:prstGeom prst="rect">
            <a:avLst/>
          </a:prstGeom>
          <a:noFill/>
          <a:ln w="9525">
            <a:noFill/>
            <a:miter lim="800000"/>
            <a:headEnd/>
            <a:tailEnd/>
          </a:ln>
          <a:effectLst/>
        </p:spPr>
        <p:txBody>
          <a:bodyPr wrap="none">
            <a:spAutoFit/>
          </a:bodyPr>
          <a:lstStyle/>
          <a:p>
            <a:pPr>
              <a:spcBef>
                <a:spcPct val="50000"/>
              </a:spcBef>
            </a:pPr>
            <a:r>
              <a:rPr lang="en-US" sz="2400" b="1">
                <a:latin typeface="Times New Roman" charset="0"/>
              </a:rPr>
              <a:t>Earthworm Reproduction</a:t>
            </a:r>
          </a:p>
        </p:txBody>
      </p:sp>
      <p:sp>
        <p:nvSpPr>
          <p:cNvPr id="90115" name="Text Box 3"/>
          <p:cNvSpPr txBox="1">
            <a:spLocks noChangeArrowheads="1"/>
          </p:cNvSpPr>
          <p:nvPr/>
        </p:nvSpPr>
        <p:spPr bwMode="auto">
          <a:xfrm>
            <a:off x="0" y="0"/>
            <a:ext cx="9144000" cy="228600"/>
          </a:xfrm>
          <a:prstGeom prst="rect">
            <a:avLst/>
          </a:prstGeom>
          <a:noFill/>
          <a:ln w="9525">
            <a:noFill/>
            <a:miter lim="800000"/>
            <a:headEnd/>
            <a:tailEnd/>
          </a:ln>
          <a:effectLst/>
        </p:spPr>
        <p:txBody>
          <a:bodyPr>
            <a:spAutoFit/>
          </a:bodyPr>
          <a:lstStyle/>
          <a:p>
            <a:pPr algn="ctr">
              <a:spcBef>
                <a:spcPct val="50000"/>
              </a:spcBef>
            </a:pPr>
            <a:r>
              <a:rPr lang="en-US" sz="900" b="1"/>
              <a:t>Copyright </a:t>
            </a:r>
            <a:r>
              <a:rPr lang="en-US" sz="900" b="1">
                <a:cs typeface="Times New Roman" charset="0"/>
              </a:rPr>
              <a:t>© The McGraw-Hill Companies, Inc. Permission required for reproduction or display.</a:t>
            </a:r>
            <a:endParaRPr lang="en-US" sz="900" b="1"/>
          </a:p>
        </p:txBody>
      </p:sp>
      <p:pic>
        <p:nvPicPr>
          <p:cNvPr id="90117" name="Picture 5" descr="13-12"/>
          <p:cNvPicPr>
            <a:picLocks noChangeAspect="1" noChangeArrowheads="1"/>
          </p:cNvPicPr>
          <p:nvPr/>
        </p:nvPicPr>
        <p:blipFill>
          <a:blip r:embed="rId2" cstate="print"/>
          <a:srcRect/>
          <a:stretch>
            <a:fillRect/>
          </a:stretch>
        </p:blipFill>
        <p:spPr bwMode="auto">
          <a:xfrm>
            <a:off x="533400" y="1219200"/>
            <a:ext cx="7924800" cy="54498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304800"/>
            <a:ext cx="9136063" cy="1143000"/>
          </a:xfrm>
          <a:noFill/>
        </p:spPr>
        <p:txBody>
          <a:bodyPr lIns="92075" tIns="46038" rIns="92075" bIns="46038"/>
          <a:lstStyle/>
          <a:p>
            <a:pPr eaLnBrk="1" hangingPunct="1"/>
            <a:r>
              <a:rPr lang="en-US" altLang="en-US" sz="3600" i="1" smtClean="0">
                <a:latin typeface="Times New Roman" pitchFamily="18" charset="0"/>
              </a:rPr>
              <a:t>Evolutionary Significance of Metamerism</a:t>
            </a:r>
          </a:p>
        </p:txBody>
      </p:sp>
      <p:sp>
        <p:nvSpPr>
          <p:cNvPr id="4099" name="Rectangle 3"/>
          <p:cNvSpPr>
            <a:spLocks noGrp="1" noChangeArrowheads="1"/>
          </p:cNvSpPr>
          <p:nvPr>
            <p:ph type="body" idx="1"/>
          </p:nvPr>
        </p:nvSpPr>
        <p:spPr>
          <a:xfrm>
            <a:off x="0" y="1447800"/>
            <a:ext cx="9115425" cy="5410200"/>
          </a:xfrm>
          <a:noFill/>
        </p:spPr>
        <p:txBody>
          <a:bodyPr lIns="92075" tIns="46038" rIns="92075" bIns="46038"/>
          <a:lstStyle/>
          <a:p>
            <a:pPr eaLnBrk="1" hangingPunct="1">
              <a:lnSpc>
                <a:spcPct val="90000"/>
              </a:lnSpc>
            </a:pPr>
            <a:r>
              <a:rPr lang="en-US" altLang="en-US" sz="2400" smtClean="0"/>
              <a:t>Origins of coelom and metamerism </a:t>
            </a:r>
          </a:p>
          <a:p>
            <a:pPr lvl="1" eaLnBrk="1" hangingPunct="1">
              <a:lnSpc>
                <a:spcPct val="90000"/>
              </a:lnSpc>
            </a:pPr>
            <a:r>
              <a:rPr lang="en-US" altLang="en-US" sz="2200" smtClean="0"/>
              <a:t>coelom advantage = hydrostatic skeleton</a:t>
            </a:r>
          </a:p>
          <a:p>
            <a:pPr lvl="2" eaLnBrk="1" hangingPunct="1">
              <a:lnSpc>
                <a:spcPct val="90000"/>
              </a:lnSpc>
            </a:pPr>
            <a:r>
              <a:rPr lang="en-US" altLang="en-US" sz="2000" smtClean="0"/>
              <a:t>coelomic fluid serves as circulatory fluid (food/waste)</a:t>
            </a:r>
          </a:p>
          <a:p>
            <a:pPr lvl="3" eaLnBrk="1" hangingPunct="1">
              <a:lnSpc>
                <a:spcPct val="90000"/>
              </a:lnSpc>
            </a:pPr>
            <a:r>
              <a:rPr lang="en-US" altLang="en-US" smtClean="0">
                <a:cs typeface="Arial" charset="0"/>
              </a:rPr>
              <a:t>↓</a:t>
            </a:r>
            <a:r>
              <a:rPr lang="en-US" altLang="en-US" smtClean="0"/>
              <a:t> need for wide distribution of flame cells</a:t>
            </a:r>
          </a:p>
          <a:p>
            <a:pPr lvl="2" eaLnBrk="1" hangingPunct="1">
              <a:lnSpc>
                <a:spcPct val="90000"/>
              </a:lnSpc>
            </a:pPr>
            <a:r>
              <a:rPr lang="en-US" altLang="en-US" sz="2000" smtClean="0"/>
              <a:t>store gametes for timed release to </a:t>
            </a:r>
            <a:r>
              <a:rPr lang="en-US" altLang="en-US" sz="2000" smtClean="0">
                <a:cs typeface="Arial" charset="0"/>
              </a:rPr>
              <a:t>↑ fertilization</a:t>
            </a:r>
          </a:p>
          <a:p>
            <a:pPr lvl="3" eaLnBrk="1" hangingPunct="1">
              <a:lnSpc>
                <a:spcPct val="90000"/>
              </a:lnSpc>
            </a:pPr>
            <a:r>
              <a:rPr lang="en-US" altLang="en-US" smtClean="0"/>
              <a:t>require nervous and endocrine control</a:t>
            </a:r>
          </a:p>
          <a:p>
            <a:pPr lvl="1" eaLnBrk="1" hangingPunct="1">
              <a:lnSpc>
                <a:spcPct val="90000"/>
              </a:lnSpc>
            </a:pPr>
            <a:r>
              <a:rPr lang="en-US" altLang="en-US" sz="2200" smtClean="0"/>
              <a:t>metamerism </a:t>
            </a:r>
            <a:r>
              <a:rPr lang="en-US" altLang="en-US" sz="2200" smtClean="0">
                <a:cs typeface="Arial" charset="0"/>
              </a:rPr>
              <a:t>↑</a:t>
            </a:r>
            <a:r>
              <a:rPr lang="en-US" altLang="en-US" sz="2200" smtClean="0"/>
              <a:t> burrowing efficiency</a:t>
            </a:r>
          </a:p>
          <a:p>
            <a:pPr lvl="2" eaLnBrk="1" hangingPunct="1">
              <a:lnSpc>
                <a:spcPct val="90000"/>
              </a:lnSpc>
            </a:pPr>
            <a:r>
              <a:rPr lang="en-US" altLang="en-US" sz="2000" smtClean="0"/>
              <a:t>allows contraction of muscles in 1 part of body at time</a:t>
            </a:r>
          </a:p>
          <a:p>
            <a:pPr lvl="3" eaLnBrk="1" hangingPunct="1">
              <a:lnSpc>
                <a:spcPct val="90000"/>
              </a:lnSpc>
            </a:pPr>
            <a:r>
              <a:rPr lang="en-US" altLang="en-US" smtClean="0"/>
              <a:t>independent mvmt of indiv. segments</a:t>
            </a:r>
          </a:p>
          <a:p>
            <a:pPr lvl="2" eaLnBrk="1" hangingPunct="1">
              <a:lnSpc>
                <a:spcPct val="90000"/>
              </a:lnSpc>
            </a:pPr>
            <a:r>
              <a:rPr lang="en-US" altLang="en-US" sz="2000" smtClean="0"/>
              <a:t>allows </a:t>
            </a:r>
            <a:r>
              <a:rPr lang="en-US" altLang="en-US" sz="2000" smtClean="0">
                <a:cs typeface="Arial" charset="0"/>
              </a:rPr>
              <a:t>↑</a:t>
            </a:r>
            <a:r>
              <a:rPr lang="en-US" altLang="en-US" sz="2000" smtClean="0"/>
              <a:t> control</a:t>
            </a:r>
          </a:p>
          <a:p>
            <a:pPr lvl="2" eaLnBrk="1" hangingPunct="1">
              <a:lnSpc>
                <a:spcPct val="90000"/>
              </a:lnSpc>
            </a:pPr>
            <a:r>
              <a:rPr lang="en-US" altLang="en-US" sz="2000" smtClean="0">
                <a:cs typeface="Arial" charset="0"/>
              </a:rPr>
              <a:t>↑ structural/func. complexity </a:t>
            </a:r>
            <a:endParaRPr lang="en-US" altLang="en-US" sz="2000" smtClean="0"/>
          </a:p>
          <a:p>
            <a:pPr lvl="2" eaLnBrk="1" hangingPunct="1">
              <a:lnSpc>
                <a:spcPct val="90000"/>
              </a:lnSpc>
            </a:pPr>
            <a:r>
              <a:rPr lang="en-US" altLang="en-US" sz="2000" smtClean="0"/>
              <a:t>regeneration in some</a:t>
            </a:r>
          </a:p>
          <a:p>
            <a:pPr lvl="2" eaLnBrk="1" hangingPunct="1">
              <a:lnSpc>
                <a:spcPct val="90000"/>
              </a:lnSpc>
            </a:pPr>
            <a:endParaRPr lang="en-US" altLang="en-US" sz="20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17_17"/>
          <p:cNvPicPr>
            <a:picLocks noChangeAspect="1" noChangeArrowheads="1"/>
          </p:cNvPicPr>
          <p:nvPr/>
        </p:nvPicPr>
        <p:blipFill>
          <a:blip r:embed="rId2" cstate="print"/>
          <a:srcRect/>
          <a:stretch>
            <a:fillRect/>
          </a:stretch>
        </p:blipFill>
        <p:spPr bwMode="auto">
          <a:xfrm>
            <a:off x="88900" y="147638"/>
            <a:ext cx="8956675" cy="662781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381000"/>
            <a:ext cx="7467600" cy="641350"/>
          </a:xfrm>
        </p:spPr>
        <p:txBody>
          <a:bodyPr/>
          <a:lstStyle/>
          <a:p>
            <a:pPr eaLnBrk="1" hangingPunct="1"/>
            <a:r>
              <a:rPr lang="en-US" sz="3600" smtClean="0"/>
              <a:t>Class Hirudinea-The leeches</a:t>
            </a:r>
          </a:p>
        </p:txBody>
      </p:sp>
      <p:sp>
        <p:nvSpPr>
          <p:cNvPr id="26627" name="Rectangle 3"/>
          <p:cNvSpPr>
            <a:spLocks noGrp="1" noChangeArrowheads="1"/>
          </p:cNvSpPr>
          <p:nvPr>
            <p:ph type="body" sz="half" idx="1"/>
          </p:nvPr>
        </p:nvSpPr>
        <p:spPr>
          <a:xfrm>
            <a:off x="228600" y="1219200"/>
            <a:ext cx="3695700" cy="4114800"/>
          </a:xfrm>
        </p:spPr>
        <p:txBody>
          <a:bodyPr/>
          <a:lstStyle/>
          <a:p>
            <a:pPr eaLnBrk="1" hangingPunct="1">
              <a:lnSpc>
                <a:spcPct val="90000"/>
              </a:lnSpc>
            </a:pPr>
            <a:r>
              <a:rPr lang="en-US" sz="2400" smtClean="0"/>
              <a:t>Most inhabit fresh water although some inhabit moist vegetation.</a:t>
            </a:r>
          </a:p>
          <a:p>
            <a:pPr eaLnBrk="1" hangingPunct="1">
              <a:lnSpc>
                <a:spcPct val="90000"/>
              </a:lnSpc>
            </a:pPr>
            <a:r>
              <a:rPr lang="en-US" sz="2400" smtClean="0"/>
              <a:t>Many leeches feed on invertebrates while some are parasitic blood suckers attaching temporarily to other animals.</a:t>
            </a:r>
          </a:p>
          <a:p>
            <a:pPr eaLnBrk="1" hangingPunct="1">
              <a:lnSpc>
                <a:spcPct val="90000"/>
              </a:lnSpc>
            </a:pPr>
            <a:r>
              <a:rPr lang="en-US" sz="2400" smtClean="0"/>
              <a:t>Some use blade like jaws to slit the skin of the host, other secrete enzymes that digest a hole through the skin.</a:t>
            </a:r>
          </a:p>
        </p:txBody>
      </p:sp>
      <p:pic>
        <p:nvPicPr>
          <p:cNvPr id="26628" name="Picture 6" descr="leeches_hmed"/>
          <p:cNvPicPr>
            <a:picLocks noGrp="1" noChangeAspect="1" noChangeArrowheads="1"/>
          </p:cNvPicPr>
          <p:nvPr>
            <p:ph type="clipArt" sz="half" idx="2"/>
          </p:nvPr>
        </p:nvPicPr>
        <p:blipFill>
          <a:blip r:embed="rId3" cstate="print"/>
          <a:srcRect/>
          <a:stretch>
            <a:fillRect/>
          </a:stretch>
        </p:blipFill>
        <p:spPr>
          <a:xfrm>
            <a:off x="4038600" y="1371600"/>
            <a:ext cx="4457700" cy="4346575"/>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0234"/>
          <p:cNvPicPr>
            <a:picLocks noChangeAspect="1" noChangeArrowheads="1"/>
          </p:cNvPicPr>
          <p:nvPr/>
        </p:nvPicPr>
        <p:blipFill>
          <a:blip r:embed="rId3" cstate="print"/>
          <a:srcRect/>
          <a:stretch>
            <a:fillRect/>
          </a:stretch>
        </p:blipFill>
        <p:spPr bwMode="auto">
          <a:xfrm>
            <a:off x="3175" y="15875"/>
            <a:ext cx="9136063" cy="682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0233"/>
          <p:cNvPicPr>
            <a:picLocks noChangeAspect="1" noChangeArrowheads="1"/>
          </p:cNvPicPr>
          <p:nvPr/>
        </p:nvPicPr>
        <p:blipFill>
          <a:blip r:embed="rId3" cstate="print"/>
          <a:srcRect/>
          <a:stretch>
            <a:fillRect/>
          </a:stretch>
        </p:blipFill>
        <p:spPr bwMode="auto">
          <a:xfrm>
            <a:off x="3175" y="15875"/>
            <a:ext cx="9136063" cy="6826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body" sz="half" idx="2"/>
          </p:nvPr>
        </p:nvSpPr>
        <p:spPr>
          <a:xfrm>
            <a:off x="4572000" y="381000"/>
            <a:ext cx="3695700" cy="4114800"/>
          </a:xfrm>
        </p:spPr>
        <p:txBody>
          <a:bodyPr/>
          <a:lstStyle/>
          <a:p>
            <a:pPr eaLnBrk="1" hangingPunct="1">
              <a:lnSpc>
                <a:spcPct val="90000"/>
              </a:lnSpc>
            </a:pPr>
            <a:r>
              <a:rPr lang="en-US" sz="2400" smtClean="0"/>
              <a:t>Secrete an anesthetic</a:t>
            </a:r>
          </a:p>
          <a:p>
            <a:pPr eaLnBrk="1" hangingPunct="1">
              <a:lnSpc>
                <a:spcPct val="90000"/>
              </a:lnSpc>
            </a:pPr>
            <a:r>
              <a:rPr lang="en-US" sz="2400" smtClean="0"/>
              <a:t>Secrete hirudin</a:t>
            </a:r>
          </a:p>
          <a:p>
            <a:pPr eaLnBrk="1" hangingPunct="1">
              <a:lnSpc>
                <a:spcPct val="90000"/>
              </a:lnSpc>
            </a:pPr>
            <a:r>
              <a:rPr lang="en-US" sz="2400" smtClean="0"/>
              <a:t>Keeps blood from clotting</a:t>
            </a:r>
          </a:p>
          <a:p>
            <a:pPr eaLnBrk="1" hangingPunct="1">
              <a:lnSpc>
                <a:spcPct val="90000"/>
              </a:lnSpc>
            </a:pPr>
            <a:r>
              <a:rPr lang="en-US" sz="2400" smtClean="0"/>
              <a:t>The parasite will feed until it is full (up to 10 times its own weight) then it will fall off and not feed for up to 10 months.</a:t>
            </a:r>
          </a:p>
          <a:p>
            <a:pPr eaLnBrk="1" hangingPunct="1">
              <a:lnSpc>
                <a:spcPct val="90000"/>
              </a:lnSpc>
            </a:pPr>
            <a:r>
              <a:rPr lang="en-US" sz="2400" smtClean="0"/>
              <a:t>Leeches are used for treating bruised tissues and stimulating circulation of blood to fingers and toes that have been sewn back to hands or feet after an accident.</a:t>
            </a:r>
          </a:p>
        </p:txBody>
      </p:sp>
      <p:pic>
        <p:nvPicPr>
          <p:cNvPr id="29699" name="Picture 6" descr="leech1"/>
          <p:cNvPicPr>
            <a:picLocks noGrp="1" noChangeAspect="1" noChangeArrowheads="1"/>
          </p:cNvPicPr>
          <p:nvPr>
            <p:ph type="clipArt" sz="half" idx="1"/>
          </p:nvPr>
        </p:nvPicPr>
        <p:blipFill>
          <a:blip r:embed="rId3" cstate="print"/>
          <a:srcRect/>
          <a:stretch>
            <a:fillRect/>
          </a:stretch>
        </p:blipFill>
        <p:spPr>
          <a:xfrm>
            <a:off x="152400" y="1066800"/>
            <a:ext cx="4254500" cy="4648200"/>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228600"/>
            <a:ext cx="7467600" cy="1311275"/>
          </a:xfrm>
        </p:spPr>
        <p:txBody>
          <a:bodyPr/>
          <a:lstStyle/>
          <a:p>
            <a:pPr eaLnBrk="1" hangingPunct="1"/>
            <a:r>
              <a:rPr lang="en-US" sz="4000" smtClean="0"/>
              <a:t>2 major adaptations in this phylum:</a:t>
            </a:r>
          </a:p>
        </p:txBody>
      </p:sp>
      <p:sp>
        <p:nvSpPr>
          <p:cNvPr id="30723" name="Rectangle 3"/>
          <p:cNvSpPr>
            <a:spLocks noGrp="1" noChangeArrowheads="1"/>
          </p:cNvSpPr>
          <p:nvPr>
            <p:ph type="body" sz="half" idx="1"/>
          </p:nvPr>
        </p:nvSpPr>
        <p:spPr>
          <a:xfrm>
            <a:off x="228600" y="1676400"/>
            <a:ext cx="3695700" cy="4572000"/>
          </a:xfrm>
        </p:spPr>
        <p:txBody>
          <a:bodyPr/>
          <a:lstStyle/>
          <a:p>
            <a:pPr marL="533400" indent="-533400" eaLnBrk="1" hangingPunct="1">
              <a:lnSpc>
                <a:spcPct val="90000"/>
              </a:lnSpc>
              <a:buFontTx/>
              <a:buNone/>
            </a:pPr>
            <a:r>
              <a:rPr lang="en-US" sz="2000" smtClean="0"/>
              <a:t>1. The coelom</a:t>
            </a:r>
          </a:p>
          <a:p>
            <a:pPr marL="533400" indent="-533400" eaLnBrk="1" hangingPunct="1">
              <a:lnSpc>
                <a:spcPct val="90000"/>
              </a:lnSpc>
              <a:buFontTx/>
              <a:buNone/>
            </a:pPr>
            <a:r>
              <a:rPr lang="en-US" sz="2000" smtClean="0"/>
              <a:t>	-provides a hydrostatic skeleton</a:t>
            </a:r>
          </a:p>
          <a:p>
            <a:pPr marL="533400" indent="-533400" eaLnBrk="1" hangingPunct="1">
              <a:lnSpc>
                <a:spcPct val="90000"/>
              </a:lnSpc>
              <a:buFontTx/>
              <a:buNone/>
            </a:pPr>
            <a:r>
              <a:rPr lang="en-US" sz="2000" smtClean="0"/>
              <a:t>	-new and diverse methods of locomotion</a:t>
            </a:r>
          </a:p>
          <a:p>
            <a:pPr marL="533400" indent="-533400" eaLnBrk="1" hangingPunct="1">
              <a:lnSpc>
                <a:spcPct val="90000"/>
              </a:lnSpc>
              <a:buFontTx/>
              <a:buNone/>
            </a:pPr>
            <a:r>
              <a:rPr lang="en-US" sz="2000" smtClean="0"/>
              <a:t>	-provides space for storage and complex organ development</a:t>
            </a:r>
          </a:p>
          <a:p>
            <a:pPr marL="533400" indent="-533400" eaLnBrk="1" hangingPunct="1">
              <a:lnSpc>
                <a:spcPct val="90000"/>
              </a:lnSpc>
              <a:buFontTx/>
              <a:buNone/>
            </a:pPr>
            <a:r>
              <a:rPr lang="en-US" sz="2000" smtClean="0"/>
              <a:t>2. Segmentation-allows high degree of specialization of body regions</a:t>
            </a:r>
          </a:p>
          <a:p>
            <a:pPr marL="533400" indent="-533400" eaLnBrk="1" hangingPunct="1">
              <a:lnSpc>
                <a:spcPct val="90000"/>
              </a:lnSpc>
              <a:buFontTx/>
              <a:buNone/>
            </a:pPr>
            <a:r>
              <a:rPr lang="en-US" sz="2000" smtClean="0"/>
              <a:t>	-groups of segments modified for different functions</a:t>
            </a:r>
          </a:p>
        </p:txBody>
      </p:sp>
      <p:pic>
        <p:nvPicPr>
          <p:cNvPr id="30724" name="Picture 6" descr="horseleech"/>
          <p:cNvPicPr>
            <a:picLocks noGrp="1" noChangeAspect="1" noChangeArrowheads="1"/>
          </p:cNvPicPr>
          <p:nvPr>
            <p:ph type="clipArt" sz="half" idx="2"/>
          </p:nvPr>
        </p:nvPicPr>
        <p:blipFill>
          <a:blip r:embed="rId3" cstate="print"/>
          <a:srcRect/>
          <a:stretch>
            <a:fillRect/>
          </a:stretch>
        </p:blipFill>
        <p:spPr>
          <a:xfrm>
            <a:off x="4076700" y="1731963"/>
            <a:ext cx="4457700" cy="3938587"/>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809625"/>
            <a:ext cx="8229600" cy="608013"/>
          </a:xfrm>
        </p:spPr>
        <p:txBody>
          <a:bodyPr/>
          <a:lstStyle/>
          <a:p>
            <a:pPr eaLnBrk="1" hangingPunct="1"/>
            <a:r>
              <a:rPr lang="en-US" dirty="0" smtClean="0"/>
              <a:t>General Annelid Body Plan</a:t>
            </a:r>
          </a:p>
        </p:txBody>
      </p:sp>
      <p:sp>
        <p:nvSpPr>
          <p:cNvPr id="6147" name="Rectangle 3"/>
          <p:cNvSpPr>
            <a:spLocks noGrp="1" noChangeArrowheads="1"/>
          </p:cNvSpPr>
          <p:nvPr>
            <p:ph type="body" idx="1"/>
          </p:nvPr>
        </p:nvSpPr>
        <p:spPr/>
        <p:txBody>
          <a:bodyPr/>
          <a:lstStyle/>
          <a:p>
            <a:pPr eaLnBrk="1" hangingPunct="1"/>
            <a:r>
              <a:rPr lang="en-US" sz="3600" dirty="0" smtClean="0"/>
              <a:t>Hydrostatic skeleton (fluid in </a:t>
            </a:r>
            <a:r>
              <a:rPr lang="en-US" sz="3600" dirty="0" err="1" smtClean="0"/>
              <a:t>coelomic</a:t>
            </a:r>
            <a:r>
              <a:rPr lang="en-US" sz="3600" dirty="0" smtClean="0"/>
              <a:t> cavity</a:t>
            </a:r>
            <a:r>
              <a:rPr lang="en-US" sz="2800" dirty="0" smtClean="0"/>
              <a:t>)</a:t>
            </a:r>
          </a:p>
          <a:p>
            <a:pPr eaLnBrk="1" hangingPunct="1"/>
            <a:r>
              <a:rPr lang="en-US" sz="3400" dirty="0" smtClean="0"/>
              <a:t>Complete digestive system</a:t>
            </a:r>
          </a:p>
          <a:p>
            <a:pPr eaLnBrk="1" hangingPunct="1"/>
            <a:r>
              <a:rPr lang="en-US" sz="3400" dirty="0" smtClean="0"/>
              <a:t>Respiratory gas exchange through skin, gills or </a:t>
            </a:r>
            <a:r>
              <a:rPr lang="en-US" sz="3400" dirty="0" err="1" smtClean="0"/>
              <a:t>parapodia</a:t>
            </a:r>
            <a:endParaRPr lang="en-US" sz="3400" dirty="0" smtClean="0"/>
          </a:p>
          <a:p>
            <a:pPr eaLnBrk="1" hangingPunct="1"/>
            <a:r>
              <a:rPr lang="en-US" sz="3400" dirty="0" smtClean="0"/>
              <a:t>Excretory system-pair of </a:t>
            </a:r>
            <a:r>
              <a:rPr lang="en-US" sz="3400" dirty="0" err="1" smtClean="0"/>
              <a:t>nephridia</a:t>
            </a:r>
            <a:r>
              <a:rPr lang="en-US" sz="3400" dirty="0" smtClean="0"/>
              <a:t> for each segment (kidney like structure)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809625"/>
            <a:ext cx="8229600" cy="608013"/>
          </a:xfrm>
        </p:spPr>
        <p:txBody>
          <a:bodyPr/>
          <a:lstStyle/>
          <a:p>
            <a:pPr eaLnBrk="1" hangingPunct="1"/>
            <a:r>
              <a:rPr lang="en-US" smtClean="0"/>
              <a:t>Phylum Annelida</a:t>
            </a:r>
          </a:p>
        </p:txBody>
      </p:sp>
      <p:sp>
        <p:nvSpPr>
          <p:cNvPr id="7171" name="Rectangle 3"/>
          <p:cNvSpPr>
            <a:spLocks noGrp="1" noChangeArrowheads="1"/>
          </p:cNvSpPr>
          <p:nvPr>
            <p:ph type="body" idx="1"/>
          </p:nvPr>
        </p:nvSpPr>
        <p:spPr/>
        <p:txBody>
          <a:bodyPr/>
          <a:lstStyle/>
          <a:p>
            <a:pPr eaLnBrk="1" hangingPunct="1">
              <a:lnSpc>
                <a:spcPct val="80000"/>
              </a:lnSpc>
            </a:pPr>
            <a:r>
              <a:rPr lang="en-US" dirty="0" err="1" smtClean="0"/>
              <a:t>Chitinous</a:t>
            </a:r>
            <a:r>
              <a:rPr lang="en-US" dirty="0" smtClean="0"/>
              <a:t> </a:t>
            </a:r>
            <a:r>
              <a:rPr lang="en-US" u="sng" dirty="0" smtClean="0"/>
              <a:t>Setae</a:t>
            </a:r>
            <a:r>
              <a:rPr lang="en-US" dirty="0" smtClean="0"/>
              <a:t> present on segments, help anchor body during locomotion to prevent body slipping (absent in leeches)</a:t>
            </a:r>
          </a:p>
          <a:p>
            <a:pPr eaLnBrk="1" hangingPunct="1">
              <a:lnSpc>
                <a:spcPct val="80000"/>
              </a:lnSpc>
            </a:pPr>
            <a:r>
              <a:rPr lang="en-US" dirty="0" smtClean="0"/>
              <a:t>True </a:t>
            </a:r>
            <a:r>
              <a:rPr lang="en-US" dirty="0" err="1" smtClean="0"/>
              <a:t>coelom</a:t>
            </a:r>
            <a:r>
              <a:rPr lang="en-US" dirty="0" smtClean="0"/>
              <a:t> which is well developed and divided by septa (absent in leeches)</a:t>
            </a:r>
          </a:p>
          <a:p>
            <a:pPr eaLnBrk="1" hangingPunct="1">
              <a:lnSpc>
                <a:spcPct val="80000"/>
              </a:lnSpc>
            </a:pPr>
            <a:r>
              <a:rPr lang="en-US" dirty="0" smtClean="0"/>
              <a:t>Closed circulatory system</a:t>
            </a:r>
          </a:p>
          <a:p>
            <a:pPr eaLnBrk="1" hangingPunct="1">
              <a:lnSpc>
                <a:spcPct val="80000"/>
              </a:lnSpc>
              <a:buNone/>
            </a:pPr>
            <a:endParaRPr lang="en-US" dirty="0" smtClean="0"/>
          </a:p>
          <a:p>
            <a:pPr eaLnBrk="1" hangingPunct="1">
              <a:lnSpc>
                <a:spcPct val="80000"/>
              </a:lnSpc>
              <a:buFontTx/>
              <a:buNone/>
            </a:pPr>
            <a:endParaRPr lang="en-US" sz="2400" dirty="0" smtClean="0"/>
          </a:p>
        </p:txBody>
      </p:sp>
      <p:pic>
        <p:nvPicPr>
          <p:cNvPr id="7172" name="Picture 4" descr="17_13"/>
          <p:cNvPicPr>
            <a:picLocks noChangeAspect="1" noChangeArrowheads="1"/>
          </p:cNvPicPr>
          <p:nvPr/>
        </p:nvPicPr>
        <p:blipFill>
          <a:blip r:embed="rId3" cstate="print">
            <a:clrChange>
              <a:clrFrom>
                <a:srgbClr val="FFFFFF"/>
              </a:clrFrom>
              <a:clrTo>
                <a:srgbClr val="FFFFFF">
                  <a:alpha val="0"/>
                </a:srgbClr>
              </a:clrTo>
            </a:clrChange>
            <a:lum bright="-6000" contrast="6000"/>
          </a:blip>
          <a:srcRect/>
          <a:stretch>
            <a:fillRect/>
          </a:stretch>
        </p:blipFill>
        <p:spPr bwMode="auto">
          <a:xfrm>
            <a:off x="4191000" y="4343400"/>
            <a:ext cx="3551238" cy="220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10027E54-9D5E-456B-BE04-B81745B03803}" type="slidenum">
              <a:rPr lang="en-US"/>
              <a:pPr/>
              <a:t>6</a:t>
            </a:fld>
            <a:endParaRPr lang="en-US"/>
          </a:p>
        </p:txBody>
      </p:sp>
      <p:sp>
        <p:nvSpPr>
          <p:cNvPr id="130057" name="Rectangle 9"/>
          <p:cNvSpPr>
            <a:spLocks noGrp="1" noChangeArrowheads="1"/>
          </p:cNvSpPr>
          <p:nvPr>
            <p:ph type="title"/>
          </p:nvPr>
        </p:nvSpPr>
        <p:spPr/>
        <p:txBody>
          <a:bodyPr/>
          <a:lstStyle/>
          <a:p>
            <a:r>
              <a:rPr lang="en-US" dirty="0">
                <a:solidFill>
                  <a:srgbClr val="FF0000"/>
                </a:solidFill>
              </a:rPr>
              <a:t>Circulatory </a:t>
            </a:r>
            <a:r>
              <a:rPr lang="en-US" dirty="0" smtClean="0">
                <a:solidFill>
                  <a:srgbClr val="FF0000"/>
                </a:solidFill>
              </a:rPr>
              <a:t>Systems-</a:t>
            </a:r>
            <a:br>
              <a:rPr lang="en-US" dirty="0" smtClean="0">
                <a:solidFill>
                  <a:srgbClr val="FF0000"/>
                </a:solidFill>
              </a:rPr>
            </a:br>
            <a:r>
              <a:rPr lang="en-US" dirty="0" smtClean="0">
                <a:solidFill>
                  <a:srgbClr val="FF0000"/>
                </a:solidFill>
              </a:rPr>
              <a:t>open </a:t>
            </a:r>
            <a:r>
              <a:rPr lang="en-US" dirty="0" err="1" smtClean="0">
                <a:solidFill>
                  <a:srgbClr val="FF0000"/>
                </a:solidFill>
              </a:rPr>
              <a:t>vs</a:t>
            </a:r>
            <a:r>
              <a:rPr lang="en-US" dirty="0" smtClean="0">
                <a:solidFill>
                  <a:srgbClr val="FF0000"/>
                </a:solidFill>
              </a:rPr>
              <a:t> closed</a:t>
            </a:r>
            <a:endParaRPr lang="en-US" dirty="0">
              <a:solidFill>
                <a:srgbClr val="FF0000"/>
              </a:solidFill>
            </a:endParaRPr>
          </a:p>
        </p:txBody>
      </p:sp>
      <p:pic>
        <p:nvPicPr>
          <p:cNvPr id="130053" name="Picture 5" descr="open_circulatory"/>
          <p:cNvPicPr>
            <a:picLocks noGrp="1" noChangeAspect="1" noChangeArrowheads="1"/>
          </p:cNvPicPr>
          <p:nvPr>
            <p:ph sz="half" idx="1"/>
          </p:nvPr>
        </p:nvPicPr>
        <p:blipFill>
          <a:blip r:embed="rId2" cstate="print"/>
          <a:srcRect/>
          <a:stretch>
            <a:fillRect/>
          </a:stretch>
        </p:blipFill>
        <p:spPr>
          <a:xfrm>
            <a:off x="304800" y="1752600"/>
            <a:ext cx="3895725" cy="3543300"/>
          </a:xfrm>
          <a:noFill/>
          <a:ln/>
        </p:spPr>
      </p:pic>
      <p:pic>
        <p:nvPicPr>
          <p:cNvPr id="130056" name="Picture 8" descr="closed_circulatory"/>
          <p:cNvPicPr>
            <a:picLocks noGrp="1" noChangeAspect="1" noChangeArrowheads="1"/>
          </p:cNvPicPr>
          <p:nvPr>
            <p:ph sz="half" idx="2"/>
          </p:nvPr>
        </p:nvPicPr>
        <p:blipFill>
          <a:blip r:embed="rId3" cstate="print"/>
          <a:srcRect/>
          <a:stretch>
            <a:fillRect/>
          </a:stretch>
        </p:blipFill>
        <p:spPr>
          <a:xfrm>
            <a:off x="4572000" y="2362200"/>
            <a:ext cx="3895725" cy="3543300"/>
          </a:xfrm>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0218"/>
          <p:cNvPicPr>
            <a:picLocks noChangeAspect="1" noChangeArrowheads="1"/>
          </p:cNvPicPr>
          <p:nvPr/>
        </p:nvPicPr>
        <p:blipFill>
          <a:blip r:embed="rId3" cstate="print"/>
          <a:srcRect/>
          <a:stretch>
            <a:fillRect/>
          </a:stretch>
        </p:blipFill>
        <p:spPr bwMode="auto">
          <a:xfrm>
            <a:off x="3175" y="15875"/>
            <a:ext cx="9136063" cy="682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7"/>
          <p:cNvSpPr>
            <a:spLocks noGrp="1" noChangeArrowheads="1"/>
          </p:cNvSpPr>
          <p:nvPr>
            <p:ph type="body" sz="half" idx="1"/>
          </p:nvPr>
        </p:nvSpPr>
        <p:spPr>
          <a:xfrm>
            <a:off x="304800" y="304800"/>
            <a:ext cx="7239000" cy="5943600"/>
          </a:xfrm>
        </p:spPr>
        <p:txBody>
          <a:bodyPr/>
          <a:lstStyle/>
          <a:p>
            <a:pPr eaLnBrk="1" hangingPunct="1"/>
            <a:r>
              <a:rPr lang="en-US" sz="3000" smtClean="0"/>
              <a:t>Nervous system with double ventral nerve cord and a pair of ganglia with lateral nerves at each segment. “Brain” a pair of dorsal cerebral ganglia with connections to cord.</a:t>
            </a:r>
          </a:p>
          <a:p>
            <a:pPr eaLnBrk="1" hangingPunct="1"/>
            <a:r>
              <a:rPr lang="en-US" sz="3000" smtClean="0"/>
              <a:t>Sensory system-tactile organs, taste buds, photoreceptors, and eyes with lenses for some.</a:t>
            </a:r>
          </a:p>
          <a:p>
            <a:pPr eaLnBrk="1" hangingPunct="1"/>
            <a:r>
              <a:rPr lang="en-US" sz="3000" smtClean="0"/>
              <a:t>Reproduction: Hermaphroditic or separate sexes, larva if present-trocophore type.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3F9A63FB-8EA3-49B9-90CB-5E7A591F45AB}" type="slidenum">
              <a:rPr lang="en-US"/>
              <a:pPr/>
              <a:t>9</a:t>
            </a:fld>
            <a:endParaRPr lang="en-US"/>
          </a:p>
        </p:txBody>
      </p:sp>
      <p:pic>
        <p:nvPicPr>
          <p:cNvPr id="128002" name="Picture 2" descr="17_15"/>
          <p:cNvPicPr>
            <a:picLocks noChangeAspect="1" noChangeArrowheads="1"/>
          </p:cNvPicPr>
          <p:nvPr/>
        </p:nvPicPr>
        <p:blipFill>
          <a:blip r:embed="rId3" cstate="print"/>
          <a:srcRect/>
          <a:stretch>
            <a:fillRect/>
          </a:stretch>
        </p:blipFill>
        <p:spPr bwMode="auto">
          <a:xfrm>
            <a:off x="47625" y="111125"/>
            <a:ext cx="9050338" cy="6635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TotalTime>
  <Words>953</Words>
  <Application>Microsoft Office PowerPoint</Application>
  <PresentationFormat>On-screen Show (4:3)</PresentationFormat>
  <Paragraphs>176</Paragraphs>
  <Slides>35</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Default Design</vt:lpstr>
      <vt:lpstr>Paint Shop Pro Image</vt:lpstr>
      <vt:lpstr>PowerPoint Presentation</vt:lpstr>
      <vt:lpstr>Outline: Things to Know!</vt:lpstr>
      <vt:lpstr>Evolutionary Significance of Metamerism</vt:lpstr>
      <vt:lpstr>General Annelid Body Plan</vt:lpstr>
      <vt:lpstr>Phylum Annelida</vt:lpstr>
      <vt:lpstr>Circulatory Systems- open vs closed</vt:lpstr>
      <vt:lpstr>PowerPoint Presentation</vt:lpstr>
      <vt:lpstr>PowerPoint Presentation</vt:lpstr>
      <vt:lpstr>PowerPoint Presentation</vt:lpstr>
      <vt:lpstr>P. Annelida: C. Polychaeta</vt:lpstr>
      <vt:lpstr>P. Annelida: C. Polychaeta</vt:lpstr>
      <vt:lpstr>Class Polychaeta</vt:lpstr>
      <vt:lpstr>PowerPoint Presentation</vt:lpstr>
      <vt:lpstr>P. Annelida: C. Polychaeta</vt:lpstr>
      <vt:lpstr>PowerPoint Presentation</vt:lpstr>
      <vt:lpstr>Class Polychaeta</vt:lpstr>
      <vt:lpstr>PowerPoint Presentation</vt:lpstr>
      <vt:lpstr>P. Annelida: C. Oligochaeta</vt:lpstr>
      <vt:lpstr>PowerPoint Presentation</vt:lpstr>
      <vt:lpstr>P. Annelida: C. Oligochaeta</vt:lpstr>
      <vt:lpstr>PowerPoint Presentation</vt:lpstr>
      <vt:lpstr>Class Oligochaeta</vt:lpstr>
      <vt:lpstr>PowerPoint Presentation</vt:lpstr>
      <vt:lpstr>PowerPoint Presentation</vt:lpstr>
      <vt:lpstr>PowerPoint Presentation</vt:lpstr>
      <vt:lpstr>Class Oligochaeta</vt:lpstr>
      <vt:lpstr>PowerPoint Presentation</vt:lpstr>
      <vt:lpstr>Metanephridium</vt:lpstr>
      <vt:lpstr>PowerPoint Presentation</vt:lpstr>
      <vt:lpstr>PowerPoint Presentation</vt:lpstr>
      <vt:lpstr>Class Hirudinea-The leeches</vt:lpstr>
      <vt:lpstr>PowerPoint Presentation</vt:lpstr>
      <vt:lpstr>PowerPoint Presentation</vt:lpstr>
      <vt:lpstr>PowerPoint Presentation</vt:lpstr>
      <vt:lpstr>2 major adaptations in this phylum:</vt:lpstr>
    </vt:vector>
  </TitlesOfParts>
  <Company>Troy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Phylum Annelida</dc:title>
  <dc:creator>Troy Schools</dc:creator>
  <cp:lastModifiedBy>Windows User</cp:lastModifiedBy>
  <cp:revision>42</cp:revision>
  <cp:lastPrinted>1601-01-01T00:00:00Z</cp:lastPrinted>
  <dcterms:created xsi:type="dcterms:W3CDTF">2005-09-20T15:32:42Z</dcterms:created>
  <dcterms:modified xsi:type="dcterms:W3CDTF">2015-10-23T12:57:13Z</dcterms:modified>
</cp:coreProperties>
</file>