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57" r:id="rId3"/>
    <p:sldId id="258" r:id="rId4"/>
    <p:sldId id="259" r:id="rId5"/>
    <p:sldId id="260" r:id="rId6"/>
    <p:sldId id="261" r:id="rId7"/>
    <p:sldId id="264" r:id="rId8"/>
    <p:sldId id="265" r:id="rId9"/>
    <p:sldId id="266" r:id="rId10"/>
    <p:sldId id="357" r:id="rId11"/>
    <p:sldId id="267" r:id="rId12"/>
    <p:sldId id="269" r:id="rId13"/>
    <p:sldId id="271" r:id="rId14"/>
    <p:sldId id="272" r:id="rId15"/>
    <p:sldId id="273" r:id="rId16"/>
    <p:sldId id="276" r:id="rId17"/>
    <p:sldId id="277" r:id="rId18"/>
    <p:sldId id="278" r:id="rId19"/>
    <p:sldId id="279" r:id="rId20"/>
    <p:sldId id="280" r:id="rId21"/>
    <p:sldId id="281" r:id="rId22"/>
    <p:sldId id="282" r:id="rId23"/>
    <p:sldId id="283" r:id="rId24"/>
    <p:sldId id="348" r:id="rId25"/>
    <p:sldId id="292" r:id="rId26"/>
    <p:sldId id="293" r:id="rId27"/>
    <p:sldId id="294" r:id="rId28"/>
    <p:sldId id="335" r:id="rId29"/>
    <p:sldId id="295" r:id="rId30"/>
    <p:sldId id="296" r:id="rId31"/>
    <p:sldId id="358" r:id="rId32"/>
    <p:sldId id="359" r:id="rId33"/>
    <p:sldId id="360" r:id="rId34"/>
    <p:sldId id="297" r:id="rId35"/>
    <p:sldId id="298" r:id="rId36"/>
    <p:sldId id="361" r:id="rId37"/>
    <p:sldId id="301" r:id="rId38"/>
    <p:sldId id="307" r:id="rId39"/>
    <p:sldId id="262" r:id="rId40"/>
    <p:sldId id="263" r:id="rId41"/>
    <p:sldId id="332" r:id="rId42"/>
    <p:sldId id="336" r:id="rId43"/>
    <p:sldId id="333" r:id="rId44"/>
    <p:sldId id="334" r:id="rId45"/>
    <p:sldId id="319" r:id="rId46"/>
    <p:sldId id="320" r:id="rId47"/>
    <p:sldId id="356" r:id="rId48"/>
    <p:sldId id="321" r:id="rId49"/>
    <p:sldId id="349" r:id="rId50"/>
    <p:sldId id="323" r:id="rId51"/>
    <p:sldId id="324" r:id="rId52"/>
    <p:sldId id="350" r:id="rId53"/>
    <p:sldId id="351" r:id="rId54"/>
    <p:sldId id="337" r:id="rId55"/>
    <p:sldId id="322" r:id="rId56"/>
    <p:sldId id="325" r:id="rId57"/>
    <p:sldId id="317" r:id="rId58"/>
    <p:sldId id="326" r:id="rId59"/>
    <p:sldId id="327" r:id="rId60"/>
    <p:sldId id="331" r:id="rId61"/>
    <p:sldId id="328" r:id="rId62"/>
    <p:sldId id="329" r:id="rId63"/>
    <p:sldId id="330" r:id="rId64"/>
    <p:sldId id="338" r:id="rId65"/>
    <p:sldId id="339" r:id="rId66"/>
    <p:sldId id="342" r:id="rId67"/>
    <p:sldId id="352" r:id="rId68"/>
    <p:sldId id="353" r:id="rId69"/>
    <p:sldId id="340" r:id="rId70"/>
    <p:sldId id="343" r:id="rId71"/>
    <p:sldId id="354" r:id="rId72"/>
    <p:sldId id="355" r:id="rId73"/>
    <p:sldId id="346" r:id="rId74"/>
    <p:sldId id="347" r:id="rId7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9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8B72D06-3678-4626-8924-14E5D0C75686}" type="datetimeFigureOut">
              <a:rPr lang="en-US"/>
              <a:pPr>
                <a:defRPr/>
              </a:pPr>
              <a:t>11/16/2015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4E6A9B48-6958-4104-AAE5-A9464083E09B}" type="slidenum">
              <a:rPr lang="en-US"/>
              <a:pPr>
                <a:defRPr/>
              </a:pPr>
              <a:t>‹#›</a:t>
            </a:fld>
            <a:endParaRPr lang="en-US"/>
          </a:p>
        </p:txBody>
      </p:sp>
    </p:spTree>
    <p:extLst>
      <p:ext uri="{BB962C8B-B14F-4D97-AF65-F5344CB8AC3E}">
        <p14:creationId xmlns:p14="http://schemas.microsoft.com/office/powerpoint/2010/main" val="13992546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“Fish” refers to one or more individuals of one species; “fishes” refers to more than one species. </a:t>
            </a:r>
          </a:p>
          <a:p>
            <a:endParaRPr lang="en-US"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6ADCFC-1B82-4FC2-B05D-3D4B655F7744}"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6AB31D-7126-43F0-B8AE-7B13CF6DEB2B}" type="slidenum">
              <a:rPr lang="en-US" smtClean="0"/>
              <a:pPr/>
              <a:t>25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Dried shark skin has been used for sandpaper!  </a:t>
            </a:r>
            <a:r>
              <a:rPr lang="en-US" smtClean="0">
                <a:sym typeface="Wingdings" pitchFamily="2" charset="2"/>
              </a:rPr>
              <a:t></a:t>
            </a: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84A788-A9F5-43B3-BE0C-BF04A918977E}" type="slidenum">
              <a:rPr lang="en-US" smtClean="0"/>
              <a:pPr/>
              <a:t>26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F830EE0-A97A-440E-948B-9B1D8D32555B}" type="slidenum">
              <a:rPr lang="en-US" smtClean="0"/>
              <a:pPr/>
              <a:t>28</a:t>
            </a:fld>
            <a:endParaRPr lang="en-US" smtClean="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CA" smtClean="0"/>
              <a:t>Fig. 24.7</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Jaws theme song on subclass!  </a:t>
            </a:r>
            <a:r>
              <a:rPr lang="en-US" smtClean="0">
                <a:sym typeface="Wingdings" pitchFamily="2" charset="2"/>
              </a:rPr>
              <a:t> FYI the book says great white and mako?  I question mako???</a:t>
            </a: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2CC1D2-C699-4C20-9326-3D7A1494B924}" type="slidenum">
              <a:rPr lang="en-US" smtClean="0"/>
              <a:pPr/>
              <a:t>34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EEC7B8-FA13-43A1-A9BC-341C44DA36B2}" type="slidenum">
              <a:rPr lang="en-US" smtClean="0"/>
              <a:pPr/>
              <a:t>39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3B0F63-E391-49F1-9637-72F755ABD150}" type="slidenum">
              <a:rPr lang="en-US" smtClean="0"/>
              <a:pPr/>
              <a:t>42</a:t>
            </a:fld>
            <a:endParaRPr lang="en-US" smtClean="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CA" smtClean="0"/>
              <a:t>Fig. 24.Fig. 24</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3936C4E-91D6-4C1B-AFF2-50E7CF61AD47}" type="slidenum">
              <a:rPr lang="en-US" smtClean="0"/>
              <a:pPr/>
              <a:t>54</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CA" smtClean="0"/>
              <a:t>Fig. 24.28</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Sharks cannot detect organisms wrapped in polyvinyl insulated sheets/bags.  That’s why downed aircrafts use them.</a:t>
            </a:r>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CF05B6-FACD-4F1F-BB5B-D54CC9F252C3}" type="slidenum">
              <a:rPr lang="en-US" smtClean="0"/>
              <a:pPr/>
              <a:t>62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D73706-BCC3-48D3-885B-C59DD597F76C}" type="slidenum">
              <a:rPr lang="en-US" smtClean="0"/>
              <a:pPr/>
              <a:t>63</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7DB611B-E067-4FCC-A31C-DFF68D86D0F8}" type="slidenum">
              <a:rPr lang="en-US" smtClean="0"/>
              <a:pPr/>
              <a:t>66</a:t>
            </a:fld>
            <a:endParaRPr lang="en-US" smtClean="0"/>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CA" smtClean="0"/>
              <a:t>Fig. 24.29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Ostracoderms: The First Vertebrates </a:t>
            </a:r>
            <a:r>
              <a:rPr lang="en-US" smtClean="0"/>
              <a:t>(PA-18)</a:t>
            </a:r>
            <a:br>
              <a:rPr lang="en-US" smtClean="0"/>
            </a:br>
            <a:r>
              <a:rPr lang="en-US" smtClean="0"/>
              <a:t>The first vertebrates were fishlike animals that appeared more than 500 million years ago. The internal skeletons of these jawless creatures were cartilaginous and rarely preserved. Ostracoderms had bony external shields that covered the head and most of the trunk. </a:t>
            </a:r>
          </a:p>
          <a:p>
            <a:pPr eaLnBrk="1" hangingPunct="1">
              <a:spcBef>
                <a:spcPct val="0"/>
              </a:spcBef>
            </a:pPr>
            <a:r>
              <a:rPr lang="en-US" smtClean="0"/>
              <a:t>From 3 to 10 inches long, ostracoderms had rather thick, flattened bodies with only a pair of side flaps to help in steering. They probably swam clumsily just above the sea floor. The mouth served to obtain oxygen and to retain bits of food. </a:t>
            </a:r>
          </a:p>
          <a:p>
            <a:pPr eaLnBrk="1" hangingPunct="1">
              <a:spcBef>
                <a:spcPct val="0"/>
              </a:spcBef>
            </a:pPr>
            <a:r>
              <a:rPr lang="en-US" smtClean="0"/>
              <a:t>After true fish appeared about 400 million years ago, most ostracoderms rapidly became extinct. An armorless type survived, giving rise to modern lampreys and hagfish. Some ostracoderm plates are found in Devonian bone beds in Indiana. </a:t>
            </a:r>
          </a:p>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18FA79-2786-4666-9F74-0447C81F97A8}" type="slidenum">
              <a:rPr lang="en-US" smtClean="0"/>
              <a:pPr/>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D86140C-8DA6-43F5-AD4E-54E05E191287}" type="slidenum">
              <a:rPr lang="en-US" smtClean="0"/>
              <a:pPr/>
              <a:t>70</a:t>
            </a:fld>
            <a:endParaRPr lang="en-US" smtClean="0"/>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CA" smtClean="0"/>
              <a:t>Fig. 24.29</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 fishes, oviparity is most common; the eggs are inexpensive to produce, and as eggs are in the water, they do not dry out (oxygen, nutrients are not scarce). The adult can produce many offspring, which they broadcast into the plankton column. When the offspring settle out of the plankton, they may be in totally new environments, allowing for a great area in which the young may survive. This mode also comes with its disadvantages; when born, the fish must first go through a larval stage for growth before they transform into the adult stage. In this larval stage, they must fend for themselves in obtaining food and avoiding predation. They may not find a suitable environment when they settle out of the plankton column. The survival of individual eggs is very low, so millions of eggs must be produced in order for the parent to successfully produce offspring. The other modes have their advantages, the eggs are much less prone to predation when carried within the mother, and the young are born fully advanced and ready to deal with the environment as miniature adults. These advantages come with a price-tag also; the adult must supply nutrients to its offspring and can only produce a few eggs at a time. The young are limited to the environment that their parents were in, and if this environment is deteriorating, they are stuck with it. </a:t>
            </a:r>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FDC063-7008-451F-9E81-37B5E6AB912D}" type="slidenum">
              <a:rPr lang="en-US" smtClean="0"/>
              <a:pPr/>
              <a:t>73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7AA488-AF79-4EA4-88DE-23B2611A2D5C}" type="slidenum">
              <a:rPr lang="en-US" smtClean="0"/>
              <a:pPr/>
              <a:t>74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083B17C-8896-497D-BF21-406CF619C107}" type="slidenum">
              <a:rPr lang="en-US" smtClean="0">
                <a:latin typeface="Times New Roman" pitchFamily="18" charset="0"/>
              </a:rPr>
              <a:pPr/>
              <a:t>17</a:t>
            </a:fld>
            <a:endParaRPr lang="en-US" smtClean="0">
              <a:latin typeface="Times New Roman" pitchFamily="18"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12E445-A639-44F0-B60E-515B26FBE120}" type="slidenum">
              <a:rPr lang="en-US" smtClean="0">
                <a:latin typeface="Times New Roman" pitchFamily="18" charset="0"/>
              </a:rPr>
              <a:pPr/>
              <a:t>18</a:t>
            </a:fld>
            <a:endParaRPr lang="en-US" smtClean="0">
              <a:latin typeface="Times New Roman" pitchFamily="18"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8BEF3BE-980C-4644-8544-F0BB09EB32E1}" type="slidenum">
              <a:rPr lang="en-US" smtClean="0">
                <a:latin typeface="Times New Roman" pitchFamily="18" charset="0"/>
              </a:rPr>
              <a:pPr/>
              <a:t>19</a:t>
            </a:fld>
            <a:endParaRPr lang="en-US" smtClean="0">
              <a:latin typeface="Times New Roman" pitchFamily="18"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071C520-400E-437C-831A-FDFEC347E9EC}" type="slidenum">
              <a:rPr lang="en-US" smtClean="0">
                <a:latin typeface="Times New Roman" pitchFamily="18" charset="0"/>
              </a:rPr>
              <a:pPr/>
              <a:t>20</a:t>
            </a:fld>
            <a:endParaRPr lang="en-US" smtClean="0">
              <a:latin typeface="Times New Roman" pitchFamily="18"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0196107-31F3-4745-962E-DBF12F5530C8}" type="slidenum">
              <a:rPr lang="en-US" smtClean="0">
                <a:latin typeface="Times New Roman" pitchFamily="18" charset="0"/>
              </a:rPr>
              <a:pPr/>
              <a:t>21</a:t>
            </a:fld>
            <a:endParaRPr lang="en-US" smtClean="0">
              <a:latin typeface="Times New Roman" pitchFamily="18"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24049FE-B2FE-413B-AC22-CB9D404A277A}" type="slidenum">
              <a:rPr lang="en-US" smtClean="0">
                <a:latin typeface="Times New Roman" pitchFamily="18" charset="0"/>
              </a:rPr>
              <a:pPr/>
              <a:t>22</a:t>
            </a:fld>
            <a:endParaRPr lang="en-US" smtClean="0">
              <a:latin typeface="Times New Roman" pitchFamily="18"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9FE5772-815B-41BA-9840-A04996DCB784}" type="slidenum">
              <a:rPr lang="en-US" smtClean="0">
                <a:latin typeface="Times New Roman" pitchFamily="18" charset="0"/>
              </a:rPr>
              <a:pPr/>
              <a:t>23</a:t>
            </a:fld>
            <a:endParaRPr lang="en-US" smtClean="0">
              <a:latin typeface="Times New Roman" pitchFamily="18"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CA459CF-B571-418F-989D-EB9695DA44A2}" type="datetimeFigureOut">
              <a:rPr lang="en-US"/>
              <a:pPr>
                <a:defRPr/>
              </a:pPr>
              <a:t>11/16/2015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6E716F-F3FA-49C7-9D55-FD254A5CDD3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54E77A-AADF-480B-9246-79B3E6CA4EDD}" type="datetimeFigureOut">
              <a:rPr lang="en-US"/>
              <a:pPr>
                <a:defRPr/>
              </a:pPr>
              <a:t>11/16/2015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A3D1A1-194F-471E-A416-0BF724DCD2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53D46D-D4C7-4EC8-8502-3EA26A328353}" type="datetimeFigureOut">
              <a:rPr lang="en-US"/>
              <a:pPr>
                <a:defRPr/>
              </a:pPr>
              <a:t>11/16/2015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964039-024E-4FC7-82CF-96B8C8FD4BA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8382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343400"/>
            <a:ext cx="8382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4662217-6BEC-4972-8A41-A6FB0625DD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10F116-9140-4D33-85DF-33C3548F25C3}" type="datetimeFigureOut">
              <a:rPr lang="en-US"/>
              <a:pPr>
                <a:defRPr/>
              </a:pPr>
              <a:t>11/16/2015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751C64-D0F7-4035-A695-635A95BC0A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FAC076-AF32-481E-B21B-5ADE2F78CC60}" type="datetimeFigureOut">
              <a:rPr lang="en-US"/>
              <a:pPr>
                <a:defRPr/>
              </a:pPr>
              <a:t>11/16/2015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85A871-949F-469D-A82B-880DC3AE90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D4B96CA-9D6F-45C4-9583-BFD0D1CAC39B}" type="datetimeFigureOut">
              <a:rPr lang="en-US"/>
              <a:pPr>
                <a:defRPr/>
              </a:pPr>
              <a:t>11/16/2015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0B559D-36C9-41D2-8420-52C3E48CC7C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3F696B-E513-4CD1-A4F1-6BDAA0EB5F41}" type="datetimeFigureOut">
              <a:rPr lang="en-US"/>
              <a:pPr>
                <a:defRPr/>
              </a:pPr>
              <a:t>11/16/2015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86AA7E3-0257-459F-8A04-FF9DFB6AFE7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0B150FF-E716-4305-9724-A0D80F3125B5}" type="datetimeFigureOut">
              <a:rPr lang="en-US"/>
              <a:pPr>
                <a:defRPr/>
              </a:pPr>
              <a:t>11/16/2015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D69E3C7-C74A-4240-B1C5-138A703A8F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2F25B9-9602-4E3A-8443-E002BBFEAA16}" type="datetimeFigureOut">
              <a:rPr lang="en-US"/>
              <a:pPr>
                <a:defRPr/>
              </a:pPr>
              <a:t>11/16/2015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9BFAFC1-AC19-47AE-A955-FFCEAF2C312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A4CAB9-1156-45DB-B27B-C7C1B64B4E41}" type="datetimeFigureOut">
              <a:rPr lang="en-US"/>
              <a:pPr>
                <a:defRPr/>
              </a:pPr>
              <a:t>11/16/2015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78D9CA-0E6D-4B18-BCF2-9F4D54F6989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C8C1B6-0C6F-49FD-88C0-B3556A800510}" type="datetimeFigureOut">
              <a:rPr lang="en-US"/>
              <a:pPr>
                <a:defRPr/>
              </a:pPr>
              <a:t>11/16/2015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3C5C75-BAEE-494C-8620-DBF370FA42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AA547A1-210F-45A0-9AF5-68960BF18C3A}" type="datetimeFigureOut">
              <a:rPr lang="en-US"/>
              <a:pPr>
                <a:defRPr/>
              </a:pPr>
              <a:t>11/16/2015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D298704-1F2D-4AE7-96B7-AB0551D90B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youtsparks.com/1/132949/rather-fish-then-work-1.html"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upload.wikimedia.org/wikipedia/commons/e/e5/Lamprey_illustration_side.pn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ehow.com/video_4908975_many-teeth-do-sharks-have_.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hark.com/clips/bhhtyfmwht-educ27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hyperlink" Target="http://upload.wikimedia.org/wikipedia/commons/6/61/Australian-Lungfish.jpg" TargetMode="External"/><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upload.wikimedia.org/wikipedia/commons/d/dc/Swim_bladder.jpg" TargetMode="Externa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hyperlink" Target="http://seafishes.files.wordpress.com/2008/04/honduras-yellowtail-snapper.jpg" TargetMode="External"/><Relationship Id="rId7"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hyperlink" Target="http://www.seawater.no/fauna/Fisk/images/dsc03915.jpg" TargetMode="External"/><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en.wikipedia.org/wiki/File:Georgia_Aquarium_-_Giant_Grouper_edit.jpg" TargetMode="External"/><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latimesblogs.latimes.com/lanow/2011/03/millions-of-fish-likely-died-of-oxygen-depletion-not-pollution-redondo-beach-officials-say.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NYRr_MrjebA&amp;feature=related"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vXxAyBQp3qI&amp;feature=related"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www.youtube.com/watch?v=RrPvMMkQkk0&amp;feature=relat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nature.ca/explore/di-ef/whwd_video1_e.cfm"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sz="6700" dirty="0" smtClean="0">
                <a:solidFill>
                  <a:srgbClr val="FF33CC"/>
                </a:solidFill>
                <a:latin typeface="Kristen ITC" pitchFamily="66" charset="0"/>
              </a:rPr>
              <a:t>The Fishes:</a:t>
            </a:r>
            <a:r>
              <a:rPr lang="en-US" dirty="0" smtClean="0">
                <a:solidFill>
                  <a:srgbClr val="FF33CC"/>
                </a:solidFill>
                <a:latin typeface="Kristen ITC" pitchFamily="66" charset="0"/>
              </a:rPr>
              <a:t/>
            </a:r>
            <a:br>
              <a:rPr lang="en-US" dirty="0" smtClean="0">
                <a:solidFill>
                  <a:srgbClr val="FF33CC"/>
                </a:solidFill>
                <a:latin typeface="Kristen ITC" pitchFamily="66" charset="0"/>
              </a:rPr>
            </a:br>
            <a:r>
              <a:rPr lang="en-US" dirty="0" smtClean="0">
                <a:solidFill>
                  <a:srgbClr val="FF33CC"/>
                </a:solidFill>
                <a:latin typeface="Kristen ITC" pitchFamily="66" charset="0"/>
              </a:rPr>
              <a:t>Vertebrate Success in Water</a:t>
            </a:r>
          </a:p>
        </p:txBody>
      </p:sp>
      <p:sp>
        <p:nvSpPr>
          <p:cNvPr id="4099" name="Subtitle 2"/>
          <p:cNvSpPr>
            <a:spLocks noGrp="1"/>
          </p:cNvSpPr>
          <p:nvPr>
            <p:ph type="subTitle" idx="1"/>
          </p:nvPr>
        </p:nvSpPr>
        <p:spPr/>
        <p:txBody>
          <a:bodyPr/>
          <a:lstStyle/>
          <a:p>
            <a:pPr eaLnBrk="1" hangingPunct="1"/>
            <a:r>
              <a:rPr lang="en-US" smtClean="0">
                <a:solidFill>
                  <a:srgbClr val="FF33CC"/>
                </a:solidFill>
              </a:rPr>
              <a:t>Chapter 18</a:t>
            </a:r>
          </a:p>
        </p:txBody>
      </p:sp>
      <p:pic>
        <p:nvPicPr>
          <p:cNvPr id="4100" name="Picture 5" descr="rather fish then work graphic">
            <a:hlinkClick r:id="rId3" tooltip="rather fish then work picture"/>
          </p:cNvPr>
          <p:cNvPicPr>
            <a:picLocks noChangeAspect="1" noChangeArrowheads="1" noCrop="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4101" name="TextBox 4"/>
          <p:cNvSpPr txBox="1">
            <a:spLocks noChangeArrowheads="1"/>
          </p:cNvSpPr>
          <p:nvPr/>
        </p:nvSpPr>
        <p:spPr bwMode="auto">
          <a:xfrm>
            <a:off x="762000" y="1371600"/>
            <a:ext cx="7620000" cy="3140075"/>
          </a:xfrm>
          <a:prstGeom prst="rect">
            <a:avLst/>
          </a:prstGeom>
          <a:noFill/>
          <a:ln w="9525">
            <a:noFill/>
            <a:miter lim="800000"/>
            <a:headEnd/>
            <a:tailEnd/>
          </a:ln>
        </p:spPr>
        <p:txBody>
          <a:bodyPr>
            <a:spAutoFit/>
          </a:bodyPr>
          <a:lstStyle/>
          <a:p>
            <a:pPr algn="ctr"/>
            <a:r>
              <a:rPr lang="en-US" sz="6600" dirty="0">
                <a:solidFill>
                  <a:srgbClr val="FF33CC"/>
                </a:solidFill>
                <a:latin typeface="Kristen ITC" pitchFamily="66" charset="0"/>
              </a:rPr>
              <a:t>The Fishes:</a:t>
            </a:r>
            <a:br>
              <a:rPr lang="en-US" sz="6600" dirty="0">
                <a:solidFill>
                  <a:srgbClr val="FF33CC"/>
                </a:solidFill>
                <a:latin typeface="Kristen ITC" pitchFamily="66" charset="0"/>
              </a:rPr>
            </a:br>
            <a:r>
              <a:rPr lang="en-US" sz="6600" dirty="0">
                <a:solidFill>
                  <a:srgbClr val="FF33CC"/>
                </a:solidFill>
                <a:latin typeface="Kristen ITC" pitchFamily="66" charset="0"/>
              </a:rPr>
              <a:t>Vertebrate Success in Water</a:t>
            </a:r>
            <a:endParaRPr lang="en-US" sz="6600" dirty="0"/>
          </a:p>
        </p:txBody>
      </p:sp>
      <p:sp>
        <p:nvSpPr>
          <p:cNvPr id="4102" name="TextBox 5"/>
          <p:cNvSpPr txBox="1">
            <a:spLocks noChangeArrowheads="1"/>
          </p:cNvSpPr>
          <p:nvPr/>
        </p:nvSpPr>
        <p:spPr bwMode="auto">
          <a:xfrm>
            <a:off x="3200400" y="4840288"/>
            <a:ext cx="2666114" cy="646331"/>
          </a:xfrm>
          <a:prstGeom prst="rect">
            <a:avLst/>
          </a:prstGeom>
          <a:noFill/>
          <a:ln w="9525">
            <a:noFill/>
            <a:miter lim="800000"/>
            <a:headEnd/>
            <a:tailEnd/>
          </a:ln>
        </p:spPr>
        <p:txBody>
          <a:bodyPr wrap="none">
            <a:spAutoFit/>
          </a:bodyPr>
          <a:lstStyle/>
          <a:p>
            <a:r>
              <a:rPr lang="en-US" sz="3600" dirty="0">
                <a:solidFill>
                  <a:srgbClr val="FF33CC"/>
                </a:solidFill>
                <a:latin typeface="Kristen ITC" pitchFamily="66" charset="0"/>
              </a:rPr>
              <a:t>Chapter </a:t>
            </a:r>
            <a:r>
              <a:rPr lang="en-US" sz="3600" dirty="0" smtClean="0">
                <a:solidFill>
                  <a:srgbClr val="FF33CC"/>
                </a:solidFill>
                <a:latin typeface="Kristen ITC" pitchFamily="66" charset="0"/>
              </a:rPr>
              <a:t>24</a:t>
            </a:r>
            <a:endParaRPr lang="en-US" sz="3600" dirty="0">
              <a:solidFill>
                <a:srgbClr val="FF33CC"/>
              </a:solidFill>
              <a:latin typeface="Kristen ITC"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098" name="Object 2"/>
          <p:cNvGraphicFramePr>
            <a:graphicFrameLocks noChangeAspect="1"/>
          </p:cNvGraphicFramePr>
          <p:nvPr/>
        </p:nvGraphicFramePr>
        <p:xfrm>
          <a:off x="152400" y="228600"/>
          <a:ext cx="8513655" cy="6400800"/>
        </p:xfrm>
        <a:graphic>
          <a:graphicData uri="http://schemas.openxmlformats.org/presentationml/2006/ole">
            <mc:AlternateContent xmlns:mc="http://schemas.openxmlformats.org/markup-compatibility/2006">
              <mc:Choice xmlns:v="urn:schemas-microsoft-com:vml" Requires="v">
                <p:oleObj spid="_x0000_s132099" name="Slide" r:id="rId3" imgW="4086360" imgH="3067200" progId="PowerPoint.Slide.8">
                  <p:embed/>
                </p:oleObj>
              </mc:Choice>
              <mc:Fallback>
                <p:oleObj name="Slide" r:id="rId3" imgW="4086360" imgH="30672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8513655"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5400" smtClean="0">
                <a:solidFill>
                  <a:srgbClr val="FFFF00"/>
                </a:solidFill>
                <a:latin typeface="Comic Sans MS" pitchFamily="66" charset="0"/>
              </a:rPr>
              <a:t>Subphylum Vertebrata</a:t>
            </a:r>
          </a:p>
        </p:txBody>
      </p:sp>
      <p:sp>
        <p:nvSpPr>
          <p:cNvPr id="13315" name="Content Placeholder 2"/>
          <p:cNvSpPr>
            <a:spLocks noGrp="1"/>
          </p:cNvSpPr>
          <p:nvPr>
            <p:ph idx="1"/>
          </p:nvPr>
        </p:nvSpPr>
        <p:spPr/>
        <p:txBody>
          <a:bodyPr/>
          <a:lstStyle/>
          <a:p>
            <a:r>
              <a:rPr lang="en-US" sz="3600" b="1" u="sng" smtClean="0">
                <a:solidFill>
                  <a:srgbClr val="FFFF00"/>
                </a:solidFill>
                <a:latin typeface="Comic Sans MS" pitchFamily="66" charset="0"/>
              </a:rPr>
              <a:t>Vertebrae</a:t>
            </a:r>
            <a:r>
              <a:rPr lang="en-US" sz="3600" smtClean="0">
                <a:solidFill>
                  <a:srgbClr val="FFFF00"/>
                </a:solidFill>
                <a:latin typeface="Comic Sans MS" pitchFamily="66" charset="0"/>
              </a:rPr>
              <a:t> that surrounds a </a:t>
            </a:r>
            <a:r>
              <a:rPr lang="en-US" sz="3600" b="1" u="sng" smtClean="0">
                <a:solidFill>
                  <a:srgbClr val="FFFF00"/>
                </a:solidFill>
                <a:latin typeface="Comic Sans MS" pitchFamily="66" charset="0"/>
              </a:rPr>
              <a:t>nerve cord </a:t>
            </a:r>
            <a:r>
              <a:rPr lang="en-US" sz="3600" smtClean="0">
                <a:solidFill>
                  <a:srgbClr val="FFFF00"/>
                </a:solidFill>
                <a:latin typeface="Comic Sans MS" pitchFamily="66" charset="0"/>
              </a:rPr>
              <a:t>and serves as the primary axial support</a:t>
            </a:r>
          </a:p>
          <a:p>
            <a:pPr>
              <a:buFont typeface="Arial" charset="0"/>
              <a:buNone/>
            </a:pPr>
            <a:endParaRPr lang="en-US" sz="3600" smtClean="0">
              <a:solidFill>
                <a:srgbClr val="FFFF00"/>
              </a:solidFill>
              <a:latin typeface="Comic Sans MS" pitchFamily="66" charset="0"/>
            </a:endParaRPr>
          </a:p>
          <a:p>
            <a:r>
              <a:rPr lang="en-US" sz="3600" smtClean="0">
                <a:solidFill>
                  <a:srgbClr val="FFFF00"/>
                </a:solidFill>
                <a:latin typeface="Comic Sans MS" pitchFamily="66" charset="0"/>
              </a:rPr>
              <a:t>Most are vertebrates are members of the superclass Gnathostomata</a:t>
            </a:r>
          </a:p>
          <a:p>
            <a:pPr lvl="2"/>
            <a:r>
              <a:rPr lang="en-US" sz="3600" smtClean="0">
                <a:solidFill>
                  <a:srgbClr val="FFFF00"/>
                </a:solidFill>
                <a:latin typeface="Comic Sans MS" pitchFamily="66" charset="0"/>
              </a:rPr>
              <a:t>Jawed fishes</a:t>
            </a:r>
          </a:p>
          <a:p>
            <a:pPr lvl="2"/>
            <a:r>
              <a:rPr lang="en-US" sz="3600" smtClean="0">
                <a:solidFill>
                  <a:srgbClr val="FFFF00"/>
                </a:solidFill>
                <a:latin typeface="Comic Sans MS" pitchFamily="66" charset="0"/>
              </a:rPr>
              <a:t>Tetrapods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solidFill>
                  <a:srgbClr val="FFFF00"/>
                </a:solidFill>
                <a:latin typeface="Comic Sans MS" pitchFamily="66" charset="0"/>
              </a:rPr>
              <a:t>Class </a:t>
            </a:r>
            <a:r>
              <a:rPr lang="en-US" dirty="0" err="1" smtClean="0">
                <a:solidFill>
                  <a:srgbClr val="FFFF00"/>
                </a:solidFill>
                <a:latin typeface="Comic Sans MS" pitchFamily="66" charset="0"/>
              </a:rPr>
              <a:t>Petromyzontida</a:t>
            </a:r>
            <a:endParaRPr lang="en-US" dirty="0" smtClean="0">
              <a:solidFill>
                <a:srgbClr val="FFFF00"/>
              </a:solidFill>
              <a:latin typeface="Comic Sans MS" pitchFamily="66" charset="0"/>
            </a:endParaRPr>
          </a:p>
        </p:txBody>
      </p:sp>
      <p:sp>
        <p:nvSpPr>
          <p:cNvPr id="15363" name="Content Placeholder 2"/>
          <p:cNvSpPr>
            <a:spLocks noGrp="1"/>
          </p:cNvSpPr>
          <p:nvPr>
            <p:ph idx="4294967295"/>
          </p:nvPr>
        </p:nvSpPr>
        <p:spPr>
          <a:xfrm>
            <a:off x="228600" y="1676401"/>
            <a:ext cx="6096000" cy="4495800"/>
          </a:xfrm>
        </p:spPr>
        <p:txBody>
          <a:bodyPr/>
          <a:lstStyle/>
          <a:p>
            <a:r>
              <a:rPr lang="en-US" i="1" dirty="0" err="1" smtClean="0">
                <a:solidFill>
                  <a:srgbClr val="FFFF00"/>
                </a:solidFill>
                <a:latin typeface="Comic Sans MS" pitchFamily="66" charset="0"/>
              </a:rPr>
              <a:t>Petros</a:t>
            </a:r>
            <a:r>
              <a:rPr lang="en-US" i="1" dirty="0" smtClean="0">
                <a:solidFill>
                  <a:srgbClr val="FFFF00"/>
                </a:solidFill>
                <a:latin typeface="Comic Sans MS" pitchFamily="66" charset="0"/>
              </a:rPr>
              <a:t>-</a:t>
            </a:r>
            <a:r>
              <a:rPr lang="en-US" dirty="0" smtClean="0">
                <a:solidFill>
                  <a:srgbClr val="FFFF00"/>
                </a:solidFill>
                <a:latin typeface="Comic Sans MS" pitchFamily="66" charset="0"/>
              </a:rPr>
              <a:t> stone, </a:t>
            </a:r>
            <a:r>
              <a:rPr lang="en-US" dirty="0" err="1" smtClean="0">
                <a:solidFill>
                  <a:srgbClr val="FFFF00"/>
                </a:solidFill>
                <a:latin typeface="Comic Sans MS" pitchFamily="66" charset="0"/>
              </a:rPr>
              <a:t>myzon</a:t>
            </a:r>
            <a:r>
              <a:rPr lang="en-US" dirty="0" smtClean="0">
                <a:solidFill>
                  <a:srgbClr val="FFFF00"/>
                </a:solidFill>
                <a:latin typeface="Comic Sans MS" pitchFamily="66" charset="0"/>
              </a:rPr>
              <a:t>-sucking</a:t>
            </a:r>
          </a:p>
          <a:p>
            <a:pPr>
              <a:buFont typeface="Arial" charset="0"/>
              <a:buNone/>
            </a:pPr>
            <a:r>
              <a:rPr lang="en-US" sz="4000" dirty="0" smtClean="0">
                <a:solidFill>
                  <a:srgbClr val="FFFF00"/>
                </a:solidFill>
                <a:latin typeface="Comic Sans MS" pitchFamily="66" charset="0"/>
              </a:rPr>
              <a:t>Lampreys -</a:t>
            </a:r>
            <a:r>
              <a:rPr lang="en-US" sz="4000" dirty="0" err="1" smtClean="0">
                <a:solidFill>
                  <a:srgbClr val="FFFF00"/>
                </a:solidFill>
                <a:latin typeface="Comic Sans MS" pitchFamily="66" charset="0"/>
              </a:rPr>
              <a:t>agnathans</a:t>
            </a:r>
            <a:endParaRPr lang="en-US" sz="4000" dirty="0" smtClean="0">
              <a:solidFill>
                <a:srgbClr val="FFFF00"/>
              </a:solidFill>
              <a:latin typeface="Comic Sans MS" pitchFamily="66" charset="0"/>
            </a:endParaRPr>
          </a:p>
        </p:txBody>
      </p:sp>
      <p:pic>
        <p:nvPicPr>
          <p:cNvPr id="15364" name="Picture 5" descr="picture of lamprey"/>
          <p:cNvPicPr>
            <a:picLocks noChangeAspect="1" noChangeArrowheads="1"/>
          </p:cNvPicPr>
          <p:nvPr/>
        </p:nvPicPr>
        <p:blipFill>
          <a:blip r:embed="rId2" cstate="print"/>
          <a:srcRect/>
          <a:stretch>
            <a:fillRect/>
          </a:stretch>
        </p:blipFill>
        <p:spPr bwMode="auto">
          <a:xfrm>
            <a:off x="381000" y="3276600"/>
            <a:ext cx="4191000" cy="2787650"/>
          </a:xfrm>
          <a:prstGeom prst="rect">
            <a:avLst/>
          </a:prstGeom>
          <a:noFill/>
          <a:ln w="9525">
            <a:noFill/>
            <a:miter lim="800000"/>
            <a:headEnd/>
            <a:tailEnd/>
          </a:ln>
        </p:spPr>
      </p:pic>
      <p:pic>
        <p:nvPicPr>
          <p:cNvPr id="15370" name="Picture 10" descr="http://24.media.tumblr.com/tumblr_mbefk40TKx1r0ubqmo1_500.jpg"/>
          <p:cNvPicPr>
            <a:picLocks noChangeAspect="1" noChangeArrowheads="1"/>
          </p:cNvPicPr>
          <p:nvPr/>
        </p:nvPicPr>
        <p:blipFill>
          <a:blip r:embed="rId3" cstate="print"/>
          <a:srcRect/>
          <a:stretch>
            <a:fillRect/>
          </a:stretch>
        </p:blipFill>
        <p:spPr bwMode="auto">
          <a:xfrm>
            <a:off x="4724400" y="3124200"/>
            <a:ext cx="4343400" cy="32575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solidFill>
                  <a:srgbClr val="FFFF00"/>
                </a:solidFill>
                <a:latin typeface="Comic Sans MS" pitchFamily="66" charset="0"/>
              </a:rPr>
              <a:t>Class </a:t>
            </a:r>
            <a:r>
              <a:rPr lang="en-US" dirty="0" err="1" smtClean="0">
                <a:solidFill>
                  <a:srgbClr val="FFFF00"/>
                </a:solidFill>
                <a:latin typeface="Comic Sans MS" pitchFamily="66" charset="0"/>
              </a:rPr>
              <a:t>Petromyzontida</a:t>
            </a:r>
            <a:endParaRPr lang="en-US" dirty="0" smtClean="0"/>
          </a:p>
        </p:txBody>
      </p:sp>
      <p:sp>
        <p:nvSpPr>
          <p:cNvPr id="16387" name="Content Placeholder 2"/>
          <p:cNvSpPr>
            <a:spLocks noGrp="1"/>
          </p:cNvSpPr>
          <p:nvPr>
            <p:ph idx="1"/>
          </p:nvPr>
        </p:nvSpPr>
        <p:spPr>
          <a:xfrm>
            <a:off x="457200" y="1600200"/>
            <a:ext cx="4572000" cy="4525963"/>
          </a:xfrm>
        </p:spPr>
        <p:txBody>
          <a:bodyPr/>
          <a:lstStyle/>
          <a:p>
            <a:r>
              <a:rPr lang="en-US" smtClean="0">
                <a:solidFill>
                  <a:srgbClr val="FFFF00"/>
                </a:solidFill>
                <a:latin typeface="Comic Sans MS" pitchFamily="66" charset="0"/>
              </a:rPr>
              <a:t>Live in both marine and freshwater</a:t>
            </a:r>
          </a:p>
          <a:p>
            <a:r>
              <a:rPr lang="en-US" smtClean="0">
                <a:solidFill>
                  <a:srgbClr val="FFFF00"/>
                </a:solidFill>
                <a:latin typeface="Comic Sans MS" pitchFamily="66" charset="0"/>
              </a:rPr>
              <a:t>Larva filter feeders</a:t>
            </a:r>
          </a:p>
          <a:p>
            <a:r>
              <a:rPr lang="en-US" smtClean="0">
                <a:solidFill>
                  <a:srgbClr val="FFFF00"/>
                </a:solidFill>
                <a:latin typeface="Comic Sans MS" pitchFamily="66" charset="0"/>
              </a:rPr>
              <a:t>Adults prey on fish</a:t>
            </a:r>
          </a:p>
          <a:p>
            <a:pPr lvl="1"/>
            <a:r>
              <a:rPr lang="en-US" smtClean="0">
                <a:solidFill>
                  <a:srgbClr val="FFFF00"/>
                </a:solidFill>
                <a:latin typeface="Comic Sans MS" pitchFamily="66" charset="0"/>
              </a:rPr>
              <a:t>Mouth –suckerlike with lips for attachment functions</a:t>
            </a:r>
          </a:p>
          <a:p>
            <a:pPr lvl="1"/>
            <a:endParaRPr lang="en-US" smtClean="0"/>
          </a:p>
        </p:txBody>
      </p:sp>
      <p:pic>
        <p:nvPicPr>
          <p:cNvPr id="16388" name="Picture 3" descr="Pacific lamprey mouth"/>
          <p:cNvPicPr>
            <a:picLocks noChangeAspect="1" noChangeArrowheads="1"/>
          </p:cNvPicPr>
          <p:nvPr/>
        </p:nvPicPr>
        <p:blipFill>
          <a:blip r:embed="rId2" cstate="print"/>
          <a:srcRect/>
          <a:stretch>
            <a:fillRect/>
          </a:stretch>
        </p:blipFill>
        <p:spPr bwMode="auto">
          <a:xfrm>
            <a:off x="5029200" y="1752600"/>
            <a:ext cx="3973513" cy="392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4294967295"/>
          </p:nvPr>
        </p:nvSpPr>
        <p:spPr>
          <a:xfrm>
            <a:off x="0" y="533400"/>
            <a:ext cx="8229600" cy="5592763"/>
          </a:xfrm>
        </p:spPr>
        <p:txBody>
          <a:bodyPr/>
          <a:lstStyle/>
          <a:p>
            <a:r>
              <a:rPr lang="en-US" dirty="0" smtClean="0">
                <a:solidFill>
                  <a:srgbClr val="FFFF00"/>
                </a:solidFill>
                <a:latin typeface="Comic Sans MS" pitchFamily="66" charset="0"/>
              </a:rPr>
              <a:t>Attach to prey with lips and teeth</a:t>
            </a:r>
          </a:p>
          <a:p>
            <a:r>
              <a:rPr lang="en-US" dirty="0" smtClean="0">
                <a:solidFill>
                  <a:srgbClr val="FFFF00"/>
                </a:solidFill>
                <a:latin typeface="Comic Sans MS" pitchFamily="66" charset="0"/>
              </a:rPr>
              <a:t>Use tongues to rasp away scales</a:t>
            </a:r>
          </a:p>
        </p:txBody>
      </p:sp>
      <p:pic>
        <p:nvPicPr>
          <p:cNvPr id="17412" name="Picture 7" descr="Image:Lamprey illustration side.png">
            <a:hlinkClick r:id="rId2"/>
          </p:cNvPr>
          <p:cNvPicPr>
            <a:picLocks noChangeAspect="1" noChangeArrowheads="1"/>
          </p:cNvPicPr>
          <p:nvPr/>
        </p:nvPicPr>
        <p:blipFill>
          <a:blip r:embed="rId3" cstate="print"/>
          <a:srcRect/>
          <a:stretch>
            <a:fillRect/>
          </a:stretch>
        </p:blipFill>
        <p:spPr bwMode="auto">
          <a:xfrm>
            <a:off x="838200" y="1752600"/>
            <a:ext cx="7516920" cy="488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solidFill>
                  <a:srgbClr val="FFFF00"/>
                </a:solidFill>
                <a:latin typeface="Comic Sans MS" pitchFamily="66" charset="0"/>
              </a:rPr>
              <a:t>Class </a:t>
            </a:r>
            <a:r>
              <a:rPr lang="en-US" dirty="0" err="1" smtClean="0">
                <a:solidFill>
                  <a:srgbClr val="FFFF00"/>
                </a:solidFill>
                <a:latin typeface="Comic Sans MS" pitchFamily="66" charset="0"/>
              </a:rPr>
              <a:t>Petromyzontida</a:t>
            </a:r>
            <a:endParaRPr lang="en-US" dirty="0" smtClean="0"/>
          </a:p>
        </p:txBody>
      </p:sp>
      <p:sp>
        <p:nvSpPr>
          <p:cNvPr id="18435" name="Content Placeholder 2"/>
          <p:cNvSpPr>
            <a:spLocks noGrp="1"/>
          </p:cNvSpPr>
          <p:nvPr>
            <p:ph idx="1"/>
          </p:nvPr>
        </p:nvSpPr>
        <p:spPr/>
        <p:txBody>
          <a:bodyPr/>
          <a:lstStyle/>
          <a:p>
            <a:r>
              <a:rPr lang="en-US" smtClean="0">
                <a:solidFill>
                  <a:srgbClr val="FFFF00"/>
                </a:solidFill>
                <a:latin typeface="Comic Sans MS" pitchFamily="66" charset="0"/>
              </a:rPr>
              <a:t>Salivary glands with anticoagulant; feed on blood</a:t>
            </a:r>
          </a:p>
        </p:txBody>
      </p:sp>
      <p:pic>
        <p:nvPicPr>
          <p:cNvPr id="18436" name="Picture 2" descr="http://l.yimg.com/a/i/ligans/animals/lg/fi0242_1lg.jpg"/>
          <p:cNvPicPr>
            <a:picLocks noChangeAspect="1" noChangeArrowheads="1"/>
          </p:cNvPicPr>
          <p:nvPr/>
        </p:nvPicPr>
        <p:blipFill>
          <a:blip r:embed="rId2" cstate="print"/>
          <a:srcRect/>
          <a:stretch>
            <a:fillRect/>
          </a:stretch>
        </p:blipFill>
        <p:spPr bwMode="auto">
          <a:xfrm>
            <a:off x="2057400" y="2743200"/>
            <a:ext cx="5791200" cy="386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marL="342900" indent="-342900"/>
            <a:r>
              <a:rPr lang="en-US" sz="4800" b="1" u="sng" smtClean="0">
                <a:solidFill>
                  <a:srgbClr val="FFFF00"/>
                </a:solidFill>
                <a:latin typeface="Comic Sans MS" pitchFamily="66" charset="0"/>
              </a:rPr>
              <a:t>Sea lamprey Reproduction</a:t>
            </a:r>
            <a:r>
              <a:rPr lang="en-US" sz="3200" b="1" u="sng" smtClean="0">
                <a:solidFill>
                  <a:srgbClr val="FFFF00"/>
                </a:solidFill>
                <a:latin typeface="Comic Sans MS" pitchFamily="66" charset="0"/>
              </a:rPr>
              <a:t>:</a:t>
            </a:r>
            <a:endParaRPr lang="en-US" smtClean="0"/>
          </a:p>
        </p:txBody>
      </p:sp>
      <p:sp>
        <p:nvSpPr>
          <p:cNvPr id="21507" name="Content Placeholder 2"/>
          <p:cNvSpPr>
            <a:spLocks noGrp="1"/>
          </p:cNvSpPr>
          <p:nvPr>
            <p:ph idx="1"/>
          </p:nvPr>
        </p:nvSpPr>
        <p:spPr/>
        <p:txBody>
          <a:bodyPr/>
          <a:lstStyle/>
          <a:p>
            <a:endParaRPr lang="en-US" smtClean="0"/>
          </a:p>
        </p:txBody>
      </p:sp>
      <p:pic>
        <p:nvPicPr>
          <p:cNvPr id="21508" name="Picture 10" descr="http://cache.boston.com/bonzai-fba/Third_Party_Graphic/2008/11/09/09-A6-lamprey2A__1226218473_7290.gif"/>
          <p:cNvPicPr>
            <a:picLocks noChangeAspect="1" noChangeArrowheads="1"/>
          </p:cNvPicPr>
          <p:nvPr/>
        </p:nvPicPr>
        <p:blipFill>
          <a:blip r:embed="rId2" cstate="print"/>
          <a:srcRect/>
          <a:stretch>
            <a:fillRect/>
          </a:stretch>
        </p:blipFill>
        <p:spPr bwMode="auto">
          <a:xfrm>
            <a:off x="228600" y="1600200"/>
            <a:ext cx="85344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457200"/>
            <a:ext cx="8153400" cy="762000"/>
          </a:xfrm>
        </p:spPr>
        <p:txBody>
          <a:bodyPr/>
          <a:lstStyle/>
          <a:p>
            <a:pPr eaLnBrk="1" hangingPunct="1"/>
            <a:r>
              <a:rPr lang="en-US" sz="4800" dirty="0" smtClean="0">
                <a:solidFill>
                  <a:srgbClr val="FFFF00"/>
                </a:solidFill>
                <a:latin typeface="Comic Sans MS" pitchFamily="66" charset="0"/>
              </a:rPr>
              <a:t>Body parts of fish</a:t>
            </a:r>
          </a:p>
        </p:txBody>
      </p:sp>
      <p:sp>
        <p:nvSpPr>
          <p:cNvPr id="17412" name="Rectangle 4"/>
          <p:cNvSpPr>
            <a:spLocks noChangeArrowheads="1"/>
          </p:cNvSpPr>
          <p:nvPr/>
        </p:nvSpPr>
        <p:spPr bwMode="auto">
          <a:xfrm>
            <a:off x="1447800" y="1447800"/>
            <a:ext cx="6477000" cy="830263"/>
          </a:xfrm>
          <a:prstGeom prst="rect">
            <a:avLst/>
          </a:prstGeom>
          <a:noFill/>
          <a:ln w="9525">
            <a:noFill/>
            <a:miter lim="800000"/>
            <a:headEnd/>
            <a:tailEnd/>
          </a:ln>
        </p:spPr>
        <p:txBody>
          <a:bodyPr>
            <a:spAutoFit/>
          </a:bodyPr>
          <a:lstStyle/>
          <a:p>
            <a:pPr>
              <a:spcBef>
                <a:spcPct val="50000"/>
              </a:spcBef>
            </a:pPr>
            <a:r>
              <a:rPr lang="en-US" sz="4800">
                <a:solidFill>
                  <a:srgbClr val="FFFF00"/>
                </a:solidFill>
                <a:latin typeface="Lithograph" pitchFamily="82" charset="0"/>
              </a:rPr>
              <a:t>Get ready to draw a fish!!!</a:t>
            </a:r>
          </a:p>
        </p:txBody>
      </p:sp>
      <p:pic>
        <p:nvPicPr>
          <p:cNvPr id="24580" name="Picture 6" descr="~AUT0140"/>
          <p:cNvPicPr>
            <a:picLocks noChangeAspect="1" noChangeArrowheads="1"/>
          </p:cNvPicPr>
          <p:nvPr/>
        </p:nvPicPr>
        <p:blipFill>
          <a:blip r:embed="rId3" cstate="print"/>
          <a:srcRect/>
          <a:stretch>
            <a:fillRect/>
          </a:stretch>
        </p:blipFill>
        <p:spPr bwMode="auto">
          <a:xfrm>
            <a:off x="1219200" y="2895600"/>
            <a:ext cx="6400800" cy="3316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1+#ppt_w/2"/>
                                          </p:val>
                                        </p:tav>
                                        <p:tav tm="100000">
                                          <p:val>
                                            <p:strVal val="#ppt_x"/>
                                          </p:val>
                                        </p:tav>
                                      </p:tavLst>
                                    </p:anim>
                                    <p:anim calcmode="lin" valueType="num">
                                      <p:cBhvr additive="base">
                                        <p:cTn id="8"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304800"/>
            <a:ext cx="7467600" cy="762000"/>
          </a:xfrm>
        </p:spPr>
        <p:txBody>
          <a:bodyPr/>
          <a:lstStyle/>
          <a:p>
            <a:pPr algn="l" eaLnBrk="1" hangingPunct="1"/>
            <a:r>
              <a:rPr lang="en-US" sz="4000" smtClean="0">
                <a:solidFill>
                  <a:srgbClr val="FFFF00"/>
                </a:solidFill>
                <a:latin typeface="Comic Sans MS" pitchFamily="66" charset="0"/>
              </a:rPr>
              <a:t>1. </a:t>
            </a:r>
            <a:r>
              <a:rPr lang="en-US" sz="4000" b="1" u="sng" smtClean="0">
                <a:solidFill>
                  <a:srgbClr val="FFFF00"/>
                </a:solidFill>
                <a:latin typeface="Comic Sans MS" pitchFamily="66" charset="0"/>
              </a:rPr>
              <a:t>Caudal fin  </a:t>
            </a:r>
            <a:r>
              <a:rPr lang="en-US" sz="4000" smtClean="0">
                <a:solidFill>
                  <a:srgbClr val="FFFF00"/>
                </a:solidFill>
                <a:latin typeface="Comic Sans MS" pitchFamily="66" charset="0"/>
              </a:rPr>
              <a:t>-  tail fin </a:t>
            </a:r>
          </a:p>
        </p:txBody>
      </p:sp>
      <p:pic>
        <p:nvPicPr>
          <p:cNvPr id="25603" name="Picture 3" descr="~AUT0141"/>
          <p:cNvPicPr>
            <a:picLocks noChangeAspect="1" noChangeArrowheads="1"/>
          </p:cNvPicPr>
          <p:nvPr/>
        </p:nvPicPr>
        <p:blipFill>
          <a:blip r:embed="rId3" cstate="print"/>
          <a:srcRect/>
          <a:stretch>
            <a:fillRect/>
          </a:stretch>
        </p:blipFill>
        <p:spPr bwMode="auto">
          <a:xfrm>
            <a:off x="762000" y="2438400"/>
            <a:ext cx="7696200" cy="3509963"/>
          </a:xfrm>
          <a:prstGeom prst="rect">
            <a:avLst/>
          </a:prstGeom>
          <a:noFill/>
          <a:ln w="9525">
            <a:noFill/>
            <a:miter lim="800000"/>
            <a:headEnd/>
            <a:tailEnd/>
          </a:ln>
        </p:spPr>
      </p:pic>
      <p:sp>
        <p:nvSpPr>
          <p:cNvPr id="18437" name="Rectangle 5"/>
          <p:cNvSpPr>
            <a:spLocks noChangeArrowheads="1"/>
          </p:cNvSpPr>
          <p:nvPr/>
        </p:nvSpPr>
        <p:spPr bwMode="auto">
          <a:xfrm>
            <a:off x="838200" y="1066800"/>
            <a:ext cx="8305800" cy="584200"/>
          </a:xfrm>
          <a:prstGeom prst="rect">
            <a:avLst/>
          </a:prstGeom>
          <a:noFill/>
          <a:ln w="9525">
            <a:noFill/>
            <a:miter lim="800000"/>
            <a:headEnd/>
            <a:tailEnd/>
          </a:ln>
        </p:spPr>
        <p:txBody>
          <a:bodyPr>
            <a:spAutoFit/>
          </a:bodyPr>
          <a:lstStyle/>
          <a:p>
            <a:pPr>
              <a:spcBef>
                <a:spcPct val="50000"/>
              </a:spcBef>
            </a:pPr>
            <a:r>
              <a:rPr lang="en-US" sz="3200">
                <a:solidFill>
                  <a:srgbClr val="FFFF00"/>
                </a:solidFill>
                <a:latin typeface="Comic Sans MS" pitchFamily="66" charset="0"/>
              </a:rPr>
              <a:t>Used for forward motion and acceleration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1+#ppt_w/2"/>
                                          </p:val>
                                        </p:tav>
                                        <p:tav tm="100000">
                                          <p:val>
                                            <p:strVal val="#ppt_x"/>
                                          </p:val>
                                        </p:tav>
                                      </p:tavLst>
                                    </p:anim>
                                    <p:anim calcmode="lin" valueType="num">
                                      <p:cBhvr additive="base">
                                        <p:cTn id="8"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437"/>
                                        </p:tgtEl>
                                        <p:attrNameLst>
                                          <p:attrName>style.visibility</p:attrName>
                                        </p:attrNameLst>
                                      </p:cBhvr>
                                      <p:to>
                                        <p:strVal val="visible"/>
                                      </p:to>
                                    </p:set>
                                    <p:anim calcmode="lin" valueType="num">
                                      <p:cBhvr additive="base">
                                        <p:cTn id="13" dur="500" fill="hold"/>
                                        <p:tgtEl>
                                          <p:spTgt spid="18437"/>
                                        </p:tgtEl>
                                        <p:attrNameLst>
                                          <p:attrName>ppt_x</p:attrName>
                                        </p:attrNameLst>
                                      </p:cBhvr>
                                      <p:tavLst>
                                        <p:tav tm="0">
                                          <p:val>
                                            <p:strVal val="1+#ppt_w/2"/>
                                          </p:val>
                                        </p:tav>
                                        <p:tav tm="100000">
                                          <p:val>
                                            <p:strVal val="#ppt_x"/>
                                          </p:val>
                                        </p:tav>
                                      </p:tavLst>
                                    </p:anim>
                                    <p:anim calcmode="lin" valueType="num">
                                      <p:cBhvr additive="base">
                                        <p:cTn id="14"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228600"/>
            <a:ext cx="7315200" cy="1295400"/>
          </a:xfrm>
        </p:spPr>
        <p:txBody>
          <a:bodyPr/>
          <a:lstStyle/>
          <a:p>
            <a:pPr algn="l" eaLnBrk="1" hangingPunct="1"/>
            <a:r>
              <a:rPr lang="en-US" sz="4000" smtClean="0">
                <a:solidFill>
                  <a:srgbClr val="FFFF00"/>
                </a:solidFill>
                <a:latin typeface="Comic Sans MS" pitchFamily="66" charset="0"/>
              </a:rPr>
              <a:t>2. </a:t>
            </a:r>
            <a:r>
              <a:rPr lang="en-US" sz="4000" b="1" u="sng" smtClean="0">
                <a:solidFill>
                  <a:srgbClr val="FFFF00"/>
                </a:solidFill>
                <a:latin typeface="Comic Sans MS" pitchFamily="66" charset="0"/>
              </a:rPr>
              <a:t>Dorsal fin</a:t>
            </a:r>
            <a:r>
              <a:rPr lang="en-US" sz="4000" smtClean="0">
                <a:solidFill>
                  <a:srgbClr val="FFFF00"/>
                </a:solidFill>
                <a:latin typeface="Comic Sans MS" pitchFamily="66" charset="0"/>
              </a:rPr>
              <a:t>  &amp;   3. </a:t>
            </a:r>
            <a:r>
              <a:rPr lang="en-US" sz="4000" b="1" u="sng" smtClean="0">
                <a:solidFill>
                  <a:srgbClr val="FFFF00"/>
                </a:solidFill>
                <a:latin typeface="Comic Sans MS" pitchFamily="66" charset="0"/>
              </a:rPr>
              <a:t>Anal fin</a:t>
            </a:r>
            <a:r>
              <a:rPr lang="en-US" sz="4000" smtClean="0">
                <a:solidFill>
                  <a:srgbClr val="FFFF00"/>
                </a:solidFill>
                <a:latin typeface="Comic Sans MS" pitchFamily="66" charset="0"/>
              </a:rPr>
              <a:t> </a:t>
            </a:r>
          </a:p>
        </p:txBody>
      </p:sp>
      <p:sp>
        <p:nvSpPr>
          <p:cNvPr id="25604" name="Rectangle 4"/>
          <p:cNvSpPr>
            <a:spLocks noChangeArrowheads="1"/>
          </p:cNvSpPr>
          <p:nvPr/>
        </p:nvSpPr>
        <p:spPr bwMode="auto">
          <a:xfrm>
            <a:off x="3124200" y="1219200"/>
            <a:ext cx="3276600" cy="584200"/>
          </a:xfrm>
          <a:prstGeom prst="rect">
            <a:avLst/>
          </a:prstGeom>
          <a:noFill/>
          <a:ln w="9525">
            <a:noFill/>
            <a:miter lim="800000"/>
            <a:headEnd/>
            <a:tailEnd/>
          </a:ln>
        </p:spPr>
        <p:txBody>
          <a:bodyPr>
            <a:spAutoFit/>
          </a:bodyPr>
          <a:lstStyle/>
          <a:p>
            <a:pPr>
              <a:spcBef>
                <a:spcPct val="50000"/>
              </a:spcBef>
            </a:pPr>
            <a:r>
              <a:rPr lang="en-US" sz="3200">
                <a:solidFill>
                  <a:srgbClr val="FFFF00"/>
                </a:solidFill>
                <a:latin typeface="Comic Sans MS" pitchFamily="66" charset="0"/>
              </a:rPr>
              <a:t>Singular fins</a:t>
            </a:r>
          </a:p>
        </p:txBody>
      </p:sp>
      <p:sp>
        <p:nvSpPr>
          <p:cNvPr id="25607" name="Rectangle 7"/>
          <p:cNvSpPr>
            <a:spLocks noChangeArrowheads="1"/>
          </p:cNvSpPr>
          <p:nvPr/>
        </p:nvSpPr>
        <p:spPr bwMode="auto">
          <a:xfrm>
            <a:off x="1219200" y="1778000"/>
            <a:ext cx="7010400" cy="584200"/>
          </a:xfrm>
          <a:prstGeom prst="rect">
            <a:avLst/>
          </a:prstGeom>
          <a:noFill/>
          <a:ln w="9525">
            <a:noFill/>
            <a:miter lim="800000"/>
            <a:headEnd/>
            <a:tailEnd/>
          </a:ln>
        </p:spPr>
        <p:txBody>
          <a:bodyPr>
            <a:spAutoFit/>
          </a:bodyPr>
          <a:lstStyle/>
          <a:p>
            <a:pPr>
              <a:spcBef>
                <a:spcPct val="50000"/>
              </a:spcBef>
            </a:pPr>
            <a:r>
              <a:rPr lang="en-US" sz="3200">
                <a:solidFill>
                  <a:srgbClr val="FFFF00"/>
                </a:solidFill>
                <a:latin typeface="Comic Sans MS" pitchFamily="66" charset="0"/>
              </a:rPr>
              <a:t>Used to prevent rolling/tipping</a:t>
            </a:r>
          </a:p>
        </p:txBody>
      </p:sp>
      <p:pic>
        <p:nvPicPr>
          <p:cNvPr id="26629" name="Picture 8" descr="~AUT0143"/>
          <p:cNvPicPr>
            <a:picLocks noChangeAspect="1" noChangeArrowheads="1"/>
          </p:cNvPicPr>
          <p:nvPr/>
        </p:nvPicPr>
        <p:blipFill>
          <a:blip r:embed="rId3" cstate="print"/>
          <a:srcRect/>
          <a:stretch>
            <a:fillRect/>
          </a:stretch>
        </p:blipFill>
        <p:spPr bwMode="auto">
          <a:xfrm>
            <a:off x="762000" y="2743200"/>
            <a:ext cx="7681913" cy="3927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1+#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604"/>
                                        </p:tgtEl>
                                        <p:attrNameLst>
                                          <p:attrName>style.visibility</p:attrName>
                                        </p:attrNameLst>
                                      </p:cBhvr>
                                      <p:to>
                                        <p:strVal val="visible"/>
                                      </p:to>
                                    </p:set>
                                    <p:anim calcmode="lin" valueType="num">
                                      <p:cBhvr additive="base">
                                        <p:cTn id="13" dur="500" fill="hold"/>
                                        <p:tgtEl>
                                          <p:spTgt spid="25604"/>
                                        </p:tgtEl>
                                        <p:attrNameLst>
                                          <p:attrName>ppt_x</p:attrName>
                                        </p:attrNameLst>
                                      </p:cBhvr>
                                      <p:tavLst>
                                        <p:tav tm="0">
                                          <p:val>
                                            <p:strVal val="1+#ppt_w/2"/>
                                          </p:val>
                                        </p:tav>
                                        <p:tav tm="100000">
                                          <p:val>
                                            <p:strVal val="#ppt_x"/>
                                          </p:val>
                                        </p:tav>
                                      </p:tavLst>
                                    </p:anim>
                                    <p:anim calcmode="lin" valueType="num">
                                      <p:cBhvr additive="base">
                                        <p:cTn id="14"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607"/>
                                        </p:tgtEl>
                                        <p:attrNameLst>
                                          <p:attrName>style.visibility</p:attrName>
                                        </p:attrNameLst>
                                      </p:cBhvr>
                                      <p:to>
                                        <p:strVal val="visible"/>
                                      </p:to>
                                    </p:set>
                                    <p:anim calcmode="lin" valueType="num">
                                      <p:cBhvr additive="base">
                                        <p:cTn id="19" dur="500" fill="hold"/>
                                        <p:tgtEl>
                                          <p:spTgt spid="25607"/>
                                        </p:tgtEl>
                                        <p:attrNameLst>
                                          <p:attrName>ppt_x</p:attrName>
                                        </p:attrNameLst>
                                      </p:cBhvr>
                                      <p:tavLst>
                                        <p:tav tm="0">
                                          <p:val>
                                            <p:strVal val="1+#ppt_w/2"/>
                                          </p:val>
                                        </p:tav>
                                        <p:tav tm="100000">
                                          <p:val>
                                            <p:strVal val="#ppt_x"/>
                                          </p:val>
                                        </p:tav>
                                      </p:tavLst>
                                    </p:anim>
                                    <p:anim calcmode="lin" valueType="num">
                                      <p:cBhvr additive="base">
                                        <p:cTn id="20" dur="500" fill="hold"/>
                                        <p:tgtEl>
                                          <p:spTgt spid="256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4" grpId="0" autoUpdateAnimBg="0"/>
      <p:bldP spid="2560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CC">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rtlCol="0">
            <a:normAutofit fontScale="90000"/>
          </a:bodyPr>
          <a:lstStyle/>
          <a:p>
            <a:pPr eaLnBrk="1" fontAlgn="auto" hangingPunct="1">
              <a:spcAft>
                <a:spcPts val="0"/>
              </a:spcAft>
              <a:defRPr/>
            </a:pPr>
            <a:r>
              <a:rPr lang="en-US" sz="6700" dirty="0" smtClean="0">
                <a:latin typeface="Comic Sans MS" pitchFamily="66" charset="0"/>
              </a:rPr>
              <a:t>Fish vs. Fishes</a:t>
            </a:r>
            <a:r>
              <a:rPr lang="en-US" dirty="0" smtClean="0"/>
              <a:t/>
            </a:r>
            <a:br>
              <a:rPr lang="en-US" dirty="0" smtClean="0"/>
            </a:br>
            <a:endParaRPr lang="en-US" dirty="0" smtClean="0"/>
          </a:p>
        </p:txBody>
      </p:sp>
      <p:sp>
        <p:nvSpPr>
          <p:cNvPr id="5123" name="Rectangle 3"/>
          <p:cNvSpPr>
            <a:spLocks noChangeArrowheads="1"/>
          </p:cNvSpPr>
          <p:nvPr/>
        </p:nvSpPr>
        <p:spPr bwMode="auto">
          <a:xfrm>
            <a:off x="533400" y="5562600"/>
            <a:ext cx="3124200" cy="1200150"/>
          </a:xfrm>
          <a:prstGeom prst="rect">
            <a:avLst/>
          </a:prstGeom>
          <a:noFill/>
          <a:ln w="9525">
            <a:noFill/>
            <a:miter lim="800000"/>
            <a:headEnd/>
            <a:tailEnd/>
          </a:ln>
        </p:spPr>
        <p:txBody>
          <a:bodyPr>
            <a:spAutoFit/>
          </a:bodyPr>
          <a:lstStyle/>
          <a:p>
            <a:r>
              <a:rPr lang="en-US" sz="3600">
                <a:latin typeface="Kristen ITC" pitchFamily="66" charset="0"/>
              </a:rPr>
              <a:t>“This tank is full of fish.”</a:t>
            </a:r>
          </a:p>
        </p:txBody>
      </p:sp>
      <p:pic>
        <p:nvPicPr>
          <p:cNvPr id="5124" name="Picture 2"/>
          <p:cNvPicPr>
            <a:picLocks noChangeAspect="1" noChangeArrowheads="1"/>
          </p:cNvPicPr>
          <p:nvPr/>
        </p:nvPicPr>
        <p:blipFill>
          <a:blip r:embed="rId3" cstate="print"/>
          <a:srcRect/>
          <a:stretch>
            <a:fillRect/>
          </a:stretch>
        </p:blipFill>
        <p:spPr bwMode="auto">
          <a:xfrm>
            <a:off x="7086600" y="4191000"/>
            <a:ext cx="1133475" cy="409575"/>
          </a:xfrm>
          <a:prstGeom prst="rect">
            <a:avLst/>
          </a:prstGeom>
          <a:noFill/>
          <a:ln w="9525">
            <a:noFill/>
            <a:miter lim="800000"/>
            <a:headEnd/>
            <a:tailEnd/>
          </a:ln>
        </p:spPr>
      </p:pic>
      <p:sp>
        <p:nvSpPr>
          <p:cNvPr id="5125" name="Rectangle 5"/>
          <p:cNvSpPr>
            <a:spLocks noChangeArrowheads="1"/>
          </p:cNvSpPr>
          <p:nvPr/>
        </p:nvSpPr>
        <p:spPr bwMode="auto">
          <a:xfrm>
            <a:off x="4343400" y="5486400"/>
            <a:ext cx="4953000" cy="1200150"/>
          </a:xfrm>
          <a:prstGeom prst="rect">
            <a:avLst/>
          </a:prstGeom>
          <a:noFill/>
          <a:ln w="9525">
            <a:noFill/>
            <a:miter lim="800000"/>
            <a:headEnd/>
            <a:tailEnd/>
          </a:ln>
        </p:spPr>
        <p:txBody>
          <a:bodyPr>
            <a:spAutoFit/>
          </a:bodyPr>
          <a:lstStyle/>
          <a:p>
            <a:r>
              <a:rPr lang="en-US" sz="3600">
                <a:latin typeface="Kristen ITC" pitchFamily="66" charset="0"/>
              </a:rPr>
              <a:t>“The ocean is full of fishes.”</a:t>
            </a:r>
          </a:p>
        </p:txBody>
      </p:sp>
      <p:pic>
        <p:nvPicPr>
          <p:cNvPr id="5126" name="Picture 3"/>
          <p:cNvPicPr>
            <a:picLocks noChangeAspect="1" noChangeArrowheads="1"/>
          </p:cNvPicPr>
          <p:nvPr/>
        </p:nvPicPr>
        <p:blipFill>
          <a:blip r:embed="rId4" cstate="print"/>
          <a:srcRect/>
          <a:stretch>
            <a:fillRect/>
          </a:stretch>
        </p:blipFill>
        <p:spPr bwMode="auto">
          <a:xfrm>
            <a:off x="5334000" y="4191000"/>
            <a:ext cx="1133475" cy="504825"/>
          </a:xfrm>
          <a:prstGeom prst="rect">
            <a:avLst/>
          </a:prstGeom>
          <a:noFill/>
          <a:ln w="9525">
            <a:noFill/>
            <a:miter lim="800000"/>
            <a:headEnd/>
            <a:tailEnd/>
          </a:ln>
        </p:spPr>
      </p:pic>
      <p:pic>
        <p:nvPicPr>
          <p:cNvPr id="5127" name="Picture 4"/>
          <p:cNvPicPr>
            <a:picLocks noChangeAspect="1" noChangeArrowheads="1"/>
          </p:cNvPicPr>
          <p:nvPr/>
        </p:nvPicPr>
        <p:blipFill>
          <a:blip r:embed="rId5" cstate="print"/>
          <a:srcRect/>
          <a:stretch>
            <a:fillRect/>
          </a:stretch>
        </p:blipFill>
        <p:spPr bwMode="auto">
          <a:xfrm>
            <a:off x="5029200" y="3352800"/>
            <a:ext cx="1133475" cy="409575"/>
          </a:xfrm>
          <a:prstGeom prst="rect">
            <a:avLst/>
          </a:prstGeom>
          <a:noFill/>
          <a:ln w="9525">
            <a:noFill/>
            <a:miter lim="800000"/>
            <a:headEnd/>
            <a:tailEnd/>
          </a:ln>
        </p:spPr>
      </p:pic>
      <p:pic>
        <p:nvPicPr>
          <p:cNvPr id="5128" name="Picture 5"/>
          <p:cNvPicPr>
            <a:picLocks noChangeAspect="1" noChangeArrowheads="1"/>
          </p:cNvPicPr>
          <p:nvPr/>
        </p:nvPicPr>
        <p:blipFill>
          <a:blip r:embed="rId6" cstate="print"/>
          <a:srcRect/>
          <a:stretch>
            <a:fillRect/>
          </a:stretch>
        </p:blipFill>
        <p:spPr bwMode="auto">
          <a:xfrm>
            <a:off x="7239000" y="3124200"/>
            <a:ext cx="1133475" cy="495300"/>
          </a:xfrm>
          <a:prstGeom prst="rect">
            <a:avLst/>
          </a:prstGeom>
          <a:noFill/>
          <a:ln w="9525">
            <a:noFill/>
            <a:miter lim="800000"/>
            <a:headEnd/>
            <a:tailEnd/>
          </a:ln>
        </p:spPr>
      </p:pic>
      <p:pic>
        <p:nvPicPr>
          <p:cNvPr id="5129" name="Picture 6"/>
          <p:cNvPicPr>
            <a:picLocks noChangeAspect="1" noChangeArrowheads="1"/>
          </p:cNvPicPr>
          <p:nvPr/>
        </p:nvPicPr>
        <p:blipFill>
          <a:blip r:embed="rId7" cstate="print"/>
          <a:srcRect/>
          <a:stretch>
            <a:fillRect/>
          </a:stretch>
        </p:blipFill>
        <p:spPr bwMode="auto">
          <a:xfrm>
            <a:off x="5486400" y="2743200"/>
            <a:ext cx="1133475" cy="390525"/>
          </a:xfrm>
          <a:prstGeom prst="rect">
            <a:avLst/>
          </a:prstGeom>
          <a:noFill/>
          <a:ln w="9525">
            <a:noFill/>
            <a:miter lim="800000"/>
            <a:headEnd/>
            <a:tailEnd/>
          </a:ln>
        </p:spPr>
      </p:pic>
      <p:pic>
        <p:nvPicPr>
          <p:cNvPr id="5130" name="Picture 7"/>
          <p:cNvPicPr>
            <a:picLocks noChangeAspect="1" noChangeArrowheads="1"/>
          </p:cNvPicPr>
          <p:nvPr/>
        </p:nvPicPr>
        <p:blipFill>
          <a:blip r:embed="rId8" cstate="print"/>
          <a:srcRect/>
          <a:stretch>
            <a:fillRect/>
          </a:stretch>
        </p:blipFill>
        <p:spPr bwMode="auto">
          <a:xfrm>
            <a:off x="6172200" y="3200400"/>
            <a:ext cx="1133475" cy="428625"/>
          </a:xfrm>
          <a:prstGeom prst="rect">
            <a:avLst/>
          </a:prstGeom>
          <a:noFill/>
          <a:ln w="9525">
            <a:noFill/>
            <a:miter lim="800000"/>
            <a:headEnd/>
            <a:tailEnd/>
          </a:ln>
        </p:spPr>
      </p:pic>
      <p:pic>
        <p:nvPicPr>
          <p:cNvPr id="5131" name="Picture 8"/>
          <p:cNvPicPr>
            <a:picLocks noChangeAspect="1" noChangeArrowheads="1"/>
          </p:cNvPicPr>
          <p:nvPr/>
        </p:nvPicPr>
        <p:blipFill>
          <a:blip r:embed="rId9" cstate="print"/>
          <a:srcRect/>
          <a:stretch>
            <a:fillRect/>
          </a:stretch>
        </p:blipFill>
        <p:spPr bwMode="auto">
          <a:xfrm>
            <a:off x="7086600" y="2667000"/>
            <a:ext cx="1133475" cy="447675"/>
          </a:xfrm>
          <a:prstGeom prst="rect">
            <a:avLst/>
          </a:prstGeom>
          <a:noFill/>
          <a:ln w="9525">
            <a:noFill/>
            <a:miter lim="800000"/>
            <a:headEnd/>
            <a:tailEnd/>
          </a:ln>
        </p:spPr>
      </p:pic>
      <p:pic>
        <p:nvPicPr>
          <p:cNvPr id="5132" name="Picture 9"/>
          <p:cNvPicPr>
            <a:picLocks noChangeAspect="1" noChangeArrowheads="1"/>
          </p:cNvPicPr>
          <p:nvPr/>
        </p:nvPicPr>
        <p:blipFill>
          <a:blip r:embed="rId10" cstate="print"/>
          <a:srcRect/>
          <a:stretch>
            <a:fillRect/>
          </a:stretch>
        </p:blipFill>
        <p:spPr bwMode="auto">
          <a:xfrm>
            <a:off x="5105400" y="2057400"/>
            <a:ext cx="1133475" cy="504825"/>
          </a:xfrm>
          <a:prstGeom prst="rect">
            <a:avLst/>
          </a:prstGeom>
          <a:noFill/>
          <a:ln w="9525">
            <a:noFill/>
            <a:miter lim="800000"/>
            <a:headEnd/>
            <a:tailEnd/>
          </a:ln>
        </p:spPr>
      </p:pic>
      <p:pic>
        <p:nvPicPr>
          <p:cNvPr id="5133" name="Picture 10"/>
          <p:cNvPicPr>
            <a:picLocks noChangeAspect="1" noChangeArrowheads="1"/>
          </p:cNvPicPr>
          <p:nvPr/>
        </p:nvPicPr>
        <p:blipFill>
          <a:blip r:embed="rId11" cstate="print"/>
          <a:srcRect/>
          <a:stretch>
            <a:fillRect/>
          </a:stretch>
        </p:blipFill>
        <p:spPr bwMode="auto">
          <a:xfrm>
            <a:off x="7162800" y="2133600"/>
            <a:ext cx="1133475" cy="438150"/>
          </a:xfrm>
          <a:prstGeom prst="rect">
            <a:avLst/>
          </a:prstGeom>
          <a:noFill/>
          <a:ln w="9525">
            <a:noFill/>
            <a:miter lim="800000"/>
            <a:headEnd/>
            <a:tailEnd/>
          </a:ln>
        </p:spPr>
      </p:pic>
      <p:pic>
        <p:nvPicPr>
          <p:cNvPr id="5134" name="Picture 11"/>
          <p:cNvPicPr>
            <a:picLocks noChangeAspect="1" noChangeArrowheads="1"/>
          </p:cNvPicPr>
          <p:nvPr/>
        </p:nvPicPr>
        <p:blipFill>
          <a:blip r:embed="rId12" cstate="print"/>
          <a:srcRect/>
          <a:stretch>
            <a:fillRect/>
          </a:stretch>
        </p:blipFill>
        <p:spPr bwMode="auto">
          <a:xfrm>
            <a:off x="6553200" y="1905000"/>
            <a:ext cx="714375" cy="333375"/>
          </a:xfrm>
          <a:prstGeom prst="rect">
            <a:avLst/>
          </a:prstGeom>
          <a:noFill/>
          <a:ln w="9525">
            <a:noFill/>
            <a:miter lim="800000"/>
            <a:headEnd/>
            <a:tailEnd/>
          </a:ln>
        </p:spPr>
      </p:pic>
      <p:sp>
        <p:nvSpPr>
          <p:cNvPr id="16" name="Rectangle 15"/>
          <p:cNvSpPr/>
          <p:nvPr/>
        </p:nvSpPr>
        <p:spPr>
          <a:xfrm>
            <a:off x="4953000" y="1600200"/>
            <a:ext cx="3810000" cy="3581400"/>
          </a:xfrm>
          <a:prstGeom prst="rect">
            <a:avLst/>
          </a:prstGeom>
          <a:solidFill>
            <a:schemeClr val="accent1">
              <a:alpha val="0"/>
            </a:schemeClr>
          </a:solid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136" name="Picture 12"/>
          <p:cNvPicPr>
            <a:picLocks noChangeAspect="1" noChangeArrowheads="1"/>
          </p:cNvPicPr>
          <p:nvPr/>
        </p:nvPicPr>
        <p:blipFill>
          <a:blip r:embed="rId13" cstate="print"/>
          <a:srcRect/>
          <a:stretch>
            <a:fillRect/>
          </a:stretch>
        </p:blipFill>
        <p:spPr bwMode="auto">
          <a:xfrm>
            <a:off x="304800" y="3200400"/>
            <a:ext cx="942975" cy="342900"/>
          </a:xfrm>
          <a:prstGeom prst="rect">
            <a:avLst/>
          </a:prstGeom>
          <a:noFill/>
          <a:ln w="9525">
            <a:noFill/>
            <a:miter lim="800000"/>
            <a:headEnd/>
            <a:tailEnd/>
          </a:ln>
        </p:spPr>
      </p:pic>
      <p:pic>
        <p:nvPicPr>
          <p:cNvPr id="5137" name="Picture 12"/>
          <p:cNvPicPr>
            <a:picLocks noChangeAspect="1" noChangeArrowheads="1"/>
          </p:cNvPicPr>
          <p:nvPr/>
        </p:nvPicPr>
        <p:blipFill>
          <a:blip r:embed="rId13" cstate="print"/>
          <a:srcRect/>
          <a:stretch>
            <a:fillRect/>
          </a:stretch>
        </p:blipFill>
        <p:spPr bwMode="auto">
          <a:xfrm>
            <a:off x="2667000" y="2895600"/>
            <a:ext cx="942975" cy="342900"/>
          </a:xfrm>
          <a:prstGeom prst="rect">
            <a:avLst/>
          </a:prstGeom>
          <a:noFill/>
          <a:ln w="9525">
            <a:noFill/>
            <a:miter lim="800000"/>
            <a:headEnd/>
            <a:tailEnd/>
          </a:ln>
        </p:spPr>
      </p:pic>
      <p:pic>
        <p:nvPicPr>
          <p:cNvPr id="5138" name="Picture 12"/>
          <p:cNvPicPr>
            <a:picLocks noChangeAspect="1" noChangeArrowheads="1"/>
          </p:cNvPicPr>
          <p:nvPr/>
        </p:nvPicPr>
        <p:blipFill>
          <a:blip r:embed="rId13" cstate="print"/>
          <a:srcRect/>
          <a:stretch>
            <a:fillRect/>
          </a:stretch>
        </p:blipFill>
        <p:spPr bwMode="auto">
          <a:xfrm>
            <a:off x="1371600" y="3276600"/>
            <a:ext cx="942975" cy="342900"/>
          </a:xfrm>
          <a:prstGeom prst="rect">
            <a:avLst/>
          </a:prstGeom>
          <a:noFill/>
          <a:ln w="9525">
            <a:noFill/>
            <a:miter lim="800000"/>
            <a:headEnd/>
            <a:tailEnd/>
          </a:ln>
        </p:spPr>
      </p:pic>
      <p:pic>
        <p:nvPicPr>
          <p:cNvPr id="5139" name="Picture 12"/>
          <p:cNvPicPr>
            <a:picLocks noChangeAspect="1" noChangeArrowheads="1"/>
          </p:cNvPicPr>
          <p:nvPr/>
        </p:nvPicPr>
        <p:blipFill>
          <a:blip r:embed="rId13" cstate="print"/>
          <a:srcRect/>
          <a:stretch>
            <a:fillRect/>
          </a:stretch>
        </p:blipFill>
        <p:spPr bwMode="auto">
          <a:xfrm>
            <a:off x="457200" y="3886200"/>
            <a:ext cx="942975" cy="342900"/>
          </a:xfrm>
          <a:prstGeom prst="rect">
            <a:avLst/>
          </a:prstGeom>
          <a:noFill/>
          <a:ln w="9525">
            <a:noFill/>
            <a:miter lim="800000"/>
            <a:headEnd/>
            <a:tailEnd/>
          </a:ln>
        </p:spPr>
      </p:pic>
      <p:pic>
        <p:nvPicPr>
          <p:cNvPr id="5140" name="Picture 12"/>
          <p:cNvPicPr>
            <a:picLocks noChangeAspect="1" noChangeArrowheads="1"/>
          </p:cNvPicPr>
          <p:nvPr/>
        </p:nvPicPr>
        <p:blipFill>
          <a:blip r:embed="rId13" cstate="print"/>
          <a:srcRect/>
          <a:stretch>
            <a:fillRect/>
          </a:stretch>
        </p:blipFill>
        <p:spPr bwMode="auto">
          <a:xfrm>
            <a:off x="1447800" y="2667000"/>
            <a:ext cx="942975" cy="342900"/>
          </a:xfrm>
          <a:prstGeom prst="rect">
            <a:avLst/>
          </a:prstGeom>
          <a:noFill/>
          <a:ln w="9525">
            <a:noFill/>
            <a:miter lim="800000"/>
            <a:headEnd/>
            <a:tailEnd/>
          </a:ln>
        </p:spPr>
      </p:pic>
      <p:pic>
        <p:nvPicPr>
          <p:cNvPr id="5141" name="Picture 12"/>
          <p:cNvPicPr>
            <a:picLocks noChangeAspect="1" noChangeArrowheads="1"/>
          </p:cNvPicPr>
          <p:nvPr/>
        </p:nvPicPr>
        <p:blipFill>
          <a:blip r:embed="rId13" cstate="print"/>
          <a:srcRect/>
          <a:stretch>
            <a:fillRect/>
          </a:stretch>
        </p:blipFill>
        <p:spPr bwMode="auto">
          <a:xfrm>
            <a:off x="2362200" y="3733800"/>
            <a:ext cx="942975" cy="342900"/>
          </a:xfrm>
          <a:prstGeom prst="rect">
            <a:avLst/>
          </a:prstGeom>
          <a:noFill/>
          <a:ln w="9525">
            <a:noFill/>
            <a:miter lim="800000"/>
            <a:headEnd/>
            <a:tailEnd/>
          </a:ln>
        </p:spPr>
      </p:pic>
      <p:pic>
        <p:nvPicPr>
          <p:cNvPr id="5142" name="Picture 12"/>
          <p:cNvPicPr>
            <a:picLocks noChangeAspect="1" noChangeArrowheads="1"/>
          </p:cNvPicPr>
          <p:nvPr/>
        </p:nvPicPr>
        <p:blipFill>
          <a:blip r:embed="rId13" cstate="print"/>
          <a:srcRect/>
          <a:stretch>
            <a:fillRect/>
          </a:stretch>
        </p:blipFill>
        <p:spPr bwMode="auto">
          <a:xfrm>
            <a:off x="1066800" y="4419600"/>
            <a:ext cx="942975" cy="342900"/>
          </a:xfrm>
          <a:prstGeom prst="rect">
            <a:avLst/>
          </a:prstGeom>
          <a:noFill/>
          <a:ln w="9525">
            <a:noFill/>
            <a:miter lim="800000"/>
            <a:headEnd/>
            <a:tailEnd/>
          </a:ln>
        </p:spPr>
      </p:pic>
      <p:pic>
        <p:nvPicPr>
          <p:cNvPr id="5143" name="Picture 12"/>
          <p:cNvPicPr>
            <a:picLocks noChangeAspect="1" noChangeArrowheads="1"/>
          </p:cNvPicPr>
          <p:nvPr/>
        </p:nvPicPr>
        <p:blipFill>
          <a:blip r:embed="rId13" cstate="print"/>
          <a:srcRect/>
          <a:stretch>
            <a:fillRect/>
          </a:stretch>
        </p:blipFill>
        <p:spPr bwMode="auto">
          <a:xfrm>
            <a:off x="2438400" y="4419600"/>
            <a:ext cx="942975" cy="342900"/>
          </a:xfrm>
          <a:prstGeom prst="rect">
            <a:avLst/>
          </a:prstGeom>
          <a:noFill/>
          <a:ln w="9525">
            <a:noFill/>
            <a:miter lim="800000"/>
            <a:headEnd/>
            <a:tailEnd/>
          </a:ln>
        </p:spPr>
      </p:pic>
      <p:pic>
        <p:nvPicPr>
          <p:cNvPr id="5144" name="Picture 12"/>
          <p:cNvPicPr>
            <a:picLocks noChangeAspect="1" noChangeArrowheads="1"/>
          </p:cNvPicPr>
          <p:nvPr/>
        </p:nvPicPr>
        <p:blipFill>
          <a:blip r:embed="rId13" cstate="print"/>
          <a:srcRect/>
          <a:stretch>
            <a:fillRect/>
          </a:stretch>
        </p:blipFill>
        <p:spPr bwMode="auto">
          <a:xfrm>
            <a:off x="1600200" y="4038600"/>
            <a:ext cx="942975" cy="342900"/>
          </a:xfrm>
          <a:prstGeom prst="rect">
            <a:avLst/>
          </a:prstGeom>
          <a:noFill/>
          <a:ln w="9525">
            <a:noFill/>
            <a:miter lim="800000"/>
            <a:headEnd/>
            <a:tailEnd/>
          </a:ln>
        </p:spPr>
      </p:pic>
      <p:pic>
        <p:nvPicPr>
          <p:cNvPr id="5145" name="Picture 12"/>
          <p:cNvPicPr>
            <a:picLocks noChangeAspect="1" noChangeArrowheads="1"/>
          </p:cNvPicPr>
          <p:nvPr/>
        </p:nvPicPr>
        <p:blipFill>
          <a:blip r:embed="rId13" cstate="print"/>
          <a:srcRect/>
          <a:stretch>
            <a:fillRect/>
          </a:stretch>
        </p:blipFill>
        <p:spPr bwMode="auto">
          <a:xfrm>
            <a:off x="2590800" y="2362200"/>
            <a:ext cx="942975" cy="342900"/>
          </a:xfrm>
          <a:prstGeom prst="rect">
            <a:avLst/>
          </a:prstGeom>
          <a:noFill/>
          <a:ln w="9525">
            <a:noFill/>
            <a:miter lim="800000"/>
            <a:headEnd/>
            <a:tailEnd/>
          </a:ln>
        </p:spPr>
      </p:pic>
      <p:pic>
        <p:nvPicPr>
          <p:cNvPr id="5146" name="Picture 12"/>
          <p:cNvPicPr>
            <a:picLocks noChangeAspect="1" noChangeArrowheads="1"/>
          </p:cNvPicPr>
          <p:nvPr/>
        </p:nvPicPr>
        <p:blipFill>
          <a:blip r:embed="rId13" cstate="print"/>
          <a:srcRect/>
          <a:stretch>
            <a:fillRect/>
          </a:stretch>
        </p:blipFill>
        <p:spPr bwMode="auto">
          <a:xfrm>
            <a:off x="457200" y="2362200"/>
            <a:ext cx="942975" cy="342900"/>
          </a:xfrm>
          <a:prstGeom prst="rect">
            <a:avLst/>
          </a:prstGeom>
          <a:noFill/>
          <a:ln w="9525">
            <a:noFill/>
            <a:miter lim="800000"/>
            <a:headEnd/>
            <a:tailEnd/>
          </a:ln>
        </p:spPr>
      </p:pic>
      <p:sp>
        <p:nvSpPr>
          <p:cNvPr id="28" name="Rectangle 27"/>
          <p:cNvSpPr/>
          <p:nvPr/>
        </p:nvSpPr>
        <p:spPr>
          <a:xfrm>
            <a:off x="152400" y="1752600"/>
            <a:ext cx="3810000" cy="3581400"/>
          </a:xfrm>
          <a:prstGeom prst="rect">
            <a:avLst/>
          </a:prstGeom>
          <a:solidFill>
            <a:schemeClr val="accent1">
              <a:alpha val="0"/>
            </a:schemeClr>
          </a:solid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76200"/>
            <a:ext cx="8610600" cy="1295400"/>
          </a:xfrm>
        </p:spPr>
        <p:txBody>
          <a:bodyPr/>
          <a:lstStyle/>
          <a:p>
            <a:pPr algn="l" eaLnBrk="1" hangingPunct="1"/>
            <a:r>
              <a:rPr lang="en-US" sz="4000" smtClean="0">
                <a:solidFill>
                  <a:srgbClr val="FFFF00"/>
                </a:solidFill>
                <a:latin typeface="Comic Sans MS" pitchFamily="66" charset="0"/>
              </a:rPr>
              <a:t>4. </a:t>
            </a:r>
            <a:r>
              <a:rPr lang="en-US" sz="4000" b="1" u="sng" smtClean="0">
                <a:solidFill>
                  <a:srgbClr val="FFFF00"/>
                </a:solidFill>
                <a:latin typeface="Comic Sans MS" pitchFamily="66" charset="0"/>
              </a:rPr>
              <a:t>Pectoral fin</a:t>
            </a:r>
            <a:r>
              <a:rPr lang="en-US" sz="4000" smtClean="0">
                <a:solidFill>
                  <a:srgbClr val="FFFF00"/>
                </a:solidFill>
                <a:latin typeface="Comic Sans MS" pitchFamily="66" charset="0"/>
              </a:rPr>
              <a:t>   &amp;        5. </a:t>
            </a:r>
            <a:r>
              <a:rPr lang="en-US" sz="4000" b="1" u="sng" smtClean="0">
                <a:solidFill>
                  <a:srgbClr val="FFFF00"/>
                </a:solidFill>
                <a:latin typeface="Comic Sans MS" pitchFamily="66" charset="0"/>
              </a:rPr>
              <a:t>Pelvic fin </a:t>
            </a:r>
          </a:p>
        </p:txBody>
      </p:sp>
      <p:sp>
        <p:nvSpPr>
          <p:cNvPr id="29699" name="Rectangle 3"/>
          <p:cNvSpPr>
            <a:spLocks noChangeArrowheads="1"/>
          </p:cNvSpPr>
          <p:nvPr/>
        </p:nvSpPr>
        <p:spPr bwMode="auto">
          <a:xfrm>
            <a:off x="2133600" y="1143000"/>
            <a:ext cx="6324600" cy="584200"/>
          </a:xfrm>
          <a:prstGeom prst="rect">
            <a:avLst/>
          </a:prstGeom>
          <a:noFill/>
          <a:ln w="9525">
            <a:noFill/>
            <a:miter lim="800000"/>
            <a:headEnd/>
            <a:tailEnd/>
          </a:ln>
        </p:spPr>
        <p:txBody>
          <a:bodyPr>
            <a:spAutoFit/>
          </a:bodyPr>
          <a:lstStyle/>
          <a:p>
            <a:pPr>
              <a:spcBef>
                <a:spcPct val="50000"/>
              </a:spcBef>
            </a:pPr>
            <a:r>
              <a:rPr lang="en-US" sz="3200">
                <a:solidFill>
                  <a:srgbClr val="FFFF00"/>
                </a:solidFill>
                <a:latin typeface="Comic Sans MS" pitchFamily="66" charset="0"/>
              </a:rPr>
              <a:t>Paired fins  (left &amp; right)</a:t>
            </a:r>
          </a:p>
        </p:txBody>
      </p:sp>
      <p:sp>
        <p:nvSpPr>
          <p:cNvPr id="29700" name="Rectangle 4"/>
          <p:cNvSpPr>
            <a:spLocks noChangeArrowheads="1"/>
          </p:cNvSpPr>
          <p:nvPr/>
        </p:nvSpPr>
        <p:spPr bwMode="auto">
          <a:xfrm>
            <a:off x="1219200" y="1752600"/>
            <a:ext cx="6019800" cy="584200"/>
          </a:xfrm>
          <a:prstGeom prst="rect">
            <a:avLst/>
          </a:prstGeom>
          <a:noFill/>
          <a:ln w="9525">
            <a:noFill/>
            <a:miter lim="800000"/>
            <a:headEnd/>
            <a:tailEnd/>
          </a:ln>
        </p:spPr>
        <p:txBody>
          <a:bodyPr>
            <a:spAutoFit/>
          </a:bodyPr>
          <a:lstStyle/>
          <a:p>
            <a:pPr>
              <a:spcBef>
                <a:spcPct val="50000"/>
              </a:spcBef>
            </a:pPr>
            <a:r>
              <a:rPr lang="en-US" sz="3200">
                <a:solidFill>
                  <a:srgbClr val="FFFF00"/>
                </a:solidFill>
                <a:latin typeface="Comic Sans MS" pitchFamily="66" charset="0"/>
              </a:rPr>
              <a:t>Used to balance, stop &amp; turn</a:t>
            </a:r>
          </a:p>
        </p:txBody>
      </p:sp>
      <p:pic>
        <p:nvPicPr>
          <p:cNvPr id="27653" name="Picture 6" descr="~AUT0144"/>
          <p:cNvPicPr>
            <a:picLocks noChangeAspect="1" noChangeArrowheads="1"/>
          </p:cNvPicPr>
          <p:nvPr/>
        </p:nvPicPr>
        <p:blipFill>
          <a:blip r:embed="rId3" cstate="print"/>
          <a:srcRect/>
          <a:stretch>
            <a:fillRect/>
          </a:stretch>
        </p:blipFill>
        <p:spPr bwMode="auto">
          <a:xfrm>
            <a:off x="914400" y="2547938"/>
            <a:ext cx="7239000" cy="4157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1+#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9699"/>
                                        </p:tgtEl>
                                        <p:attrNameLst>
                                          <p:attrName>style.visibility</p:attrName>
                                        </p:attrNameLst>
                                      </p:cBhvr>
                                      <p:to>
                                        <p:strVal val="visible"/>
                                      </p:to>
                                    </p:set>
                                    <p:anim calcmode="lin" valueType="num">
                                      <p:cBhvr additive="base">
                                        <p:cTn id="13" dur="500" fill="hold"/>
                                        <p:tgtEl>
                                          <p:spTgt spid="29699"/>
                                        </p:tgtEl>
                                        <p:attrNameLst>
                                          <p:attrName>ppt_x</p:attrName>
                                        </p:attrNameLst>
                                      </p:cBhvr>
                                      <p:tavLst>
                                        <p:tav tm="0">
                                          <p:val>
                                            <p:strVal val="1+#ppt_w/2"/>
                                          </p:val>
                                        </p:tav>
                                        <p:tav tm="100000">
                                          <p:val>
                                            <p:strVal val="#ppt_x"/>
                                          </p:val>
                                        </p:tav>
                                      </p:tavLst>
                                    </p:anim>
                                    <p:anim calcmode="lin" valueType="num">
                                      <p:cBhvr additive="base">
                                        <p:cTn id="14" dur="500" fill="hold"/>
                                        <p:tgtEl>
                                          <p:spTgt spid="2969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9700"/>
                                        </p:tgtEl>
                                        <p:attrNameLst>
                                          <p:attrName>style.visibility</p:attrName>
                                        </p:attrNameLst>
                                      </p:cBhvr>
                                      <p:to>
                                        <p:strVal val="visible"/>
                                      </p:to>
                                    </p:set>
                                    <p:anim calcmode="lin" valueType="num">
                                      <p:cBhvr additive="base">
                                        <p:cTn id="19" dur="500" fill="hold"/>
                                        <p:tgtEl>
                                          <p:spTgt spid="29700"/>
                                        </p:tgtEl>
                                        <p:attrNameLst>
                                          <p:attrName>ppt_x</p:attrName>
                                        </p:attrNameLst>
                                      </p:cBhvr>
                                      <p:tavLst>
                                        <p:tav tm="0">
                                          <p:val>
                                            <p:strVal val="1+#ppt_w/2"/>
                                          </p:val>
                                        </p:tav>
                                        <p:tav tm="100000">
                                          <p:val>
                                            <p:strVal val="#ppt_x"/>
                                          </p:val>
                                        </p:tav>
                                      </p:tavLst>
                                    </p:anim>
                                    <p:anim calcmode="lin" valueType="num">
                                      <p:cBhvr additive="base">
                                        <p:cTn id="20" dur="500" fill="hold"/>
                                        <p:tgtEl>
                                          <p:spTgt spid="297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autoUpdateAnimBg="0"/>
      <p:bldP spid="2970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2362200" y="152400"/>
            <a:ext cx="4038600" cy="609600"/>
          </a:xfrm>
          <a:noFill/>
        </p:spPr>
        <p:txBody>
          <a:bodyPr/>
          <a:lstStyle/>
          <a:p>
            <a:pPr algn="l" eaLnBrk="1" hangingPunct="1"/>
            <a:r>
              <a:rPr lang="en-US" sz="4000" smtClean="0">
                <a:solidFill>
                  <a:srgbClr val="FFFF00"/>
                </a:solidFill>
                <a:latin typeface="Comic Sans MS" pitchFamily="66" charset="0"/>
              </a:rPr>
              <a:t>6. </a:t>
            </a:r>
            <a:r>
              <a:rPr lang="en-US" sz="4000" b="1" u="sng" smtClean="0">
                <a:solidFill>
                  <a:srgbClr val="FFFF00"/>
                </a:solidFill>
                <a:latin typeface="Comic Sans MS" pitchFamily="66" charset="0"/>
              </a:rPr>
              <a:t>Spines </a:t>
            </a:r>
          </a:p>
        </p:txBody>
      </p:sp>
      <p:sp>
        <p:nvSpPr>
          <p:cNvPr id="26628" name="Rectangle 4"/>
          <p:cNvSpPr>
            <a:spLocks noChangeArrowheads="1"/>
          </p:cNvSpPr>
          <p:nvPr/>
        </p:nvSpPr>
        <p:spPr bwMode="auto">
          <a:xfrm>
            <a:off x="1219200" y="914400"/>
            <a:ext cx="4876800" cy="584200"/>
          </a:xfrm>
          <a:prstGeom prst="rect">
            <a:avLst/>
          </a:prstGeom>
          <a:noFill/>
          <a:ln w="9525">
            <a:noFill/>
            <a:miter lim="800000"/>
            <a:headEnd/>
            <a:tailEnd/>
          </a:ln>
        </p:spPr>
        <p:txBody>
          <a:bodyPr>
            <a:spAutoFit/>
          </a:bodyPr>
          <a:lstStyle/>
          <a:p>
            <a:pPr>
              <a:spcBef>
                <a:spcPct val="50000"/>
              </a:spcBef>
            </a:pPr>
            <a:r>
              <a:rPr lang="en-US" sz="3200">
                <a:solidFill>
                  <a:srgbClr val="FFFF00"/>
                </a:solidFill>
                <a:latin typeface="Comic Sans MS" pitchFamily="66" charset="0"/>
              </a:rPr>
              <a:t>Used for protection  </a:t>
            </a:r>
          </a:p>
        </p:txBody>
      </p:sp>
      <p:sp>
        <p:nvSpPr>
          <p:cNvPr id="26629" name="Rectangle 5"/>
          <p:cNvSpPr>
            <a:spLocks noChangeArrowheads="1"/>
          </p:cNvSpPr>
          <p:nvPr/>
        </p:nvSpPr>
        <p:spPr bwMode="auto">
          <a:xfrm>
            <a:off x="762000" y="1524000"/>
            <a:ext cx="6019800" cy="584200"/>
          </a:xfrm>
          <a:prstGeom prst="rect">
            <a:avLst/>
          </a:prstGeom>
          <a:noFill/>
          <a:ln w="9525">
            <a:noFill/>
            <a:miter lim="800000"/>
            <a:headEnd/>
            <a:tailEnd/>
          </a:ln>
        </p:spPr>
        <p:txBody>
          <a:bodyPr>
            <a:spAutoFit/>
          </a:bodyPr>
          <a:lstStyle/>
          <a:p>
            <a:pPr>
              <a:spcBef>
                <a:spcPct val="50000"/>
              </a:spcBef>
            </a:pPr>
            <a:r>
              <a:rPr lang="en-US" sz="3200">
                <a:solidFill>
                  <a:srgbClr val="FFFF00"/>
                </a:solidFill>
                <a:latin typeface="Comic Sans MS" pitchFamily="66" charset="0"/>
              </a:rPr>
              <a:t>Some contain poison sacs</a:t>
            </a:r>
          </a:p>
        </p:txBody>
      </p:sp>
      <p:pic>
        <p:nvPicPr>
          <p:cNvPr id="28677" name="Picture 6" descr="~AUT0145"/>
          <p:cNvPicPr>
            <a:picLocks noChangeAspect="1" noChangeArrowheads="1"/>
          </p:cNvPicPr>
          <p:nvPr/>
        </p:nvPicPr>
        <p:blipFill>
          <a:blip r:embed="rId3" cstate="print"/>
          <a:srcRect/>
          <a:stretch>
            <a:fillRect/>
          </a:stretch>
        </p:blipFill>
        <p:spPr bwMode="auto">
          <a:xfrm>
            <a:off x="762000" y="2200275"/>
            <a:ext cx="7467600" cy="4505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1+#ppt_w/2"/>
                                          </p:val>
                                        </p:tav>
                                        <p:tav tm="100000">
                                          <p:val>
                                            <p:strVal val="#ppt_x"/>
                                          </p:val>
                                        </p:tav>
                                      </p:tavLst>
                                    </p:anim>
                                    <p:anim calcmode="lin" valueType="num">
                                      <p:cBhvr additive="base">
                                        <p:cTn id="8" dur="500" fill="hold"/>
                                        <p:tgtEl>
                                          <p:spTgt spid="266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628"/>
                                        </p:tgtEl>
                                        <p:attrNameLst>
                                          <p:attrName>style.visibility</p:attrName>
                                        </p:attrNameLst>
                                      </p:cBhvr>
                                      <p:to>
                                        <p:strVal val="visible"/>
                                      </p:to>
                                    </p:set>
                                    <p:anim calcmode="lin" valueType="num">
                                      <p:cBhvr additive="base">
                                        <p:cTn id="13" dur="500" fill="hold"/>
                                        <p:tgtEl>
                                          <p:spTgt spid="26628"/>
                                        </p:tgtEl>
                                        <p:attrNameLst>
                                          <p:attrName>ppt_x</p:attrName>
                                        </p:attrNameLst>
                                      </p:cBhvr>
                                      <p:tavLst>
                                        <p:tav tm="0">
                                          <p:val>
                                            <p:strVal val="1+#ppt_w/2"/>
                                          </p:val>
                                        </p:tav>
                                        <p:tav tm="100000">
                                          <p:val>
                                            <p:strVal val="#ppt_x"/>
                                          </p:val>
                                        </p:tav>
                                      </p:tavLst>
                                    </p:anim>
                                    <p:anim calcmode="lin" valueType="num">
                                      <p:cBhvr additive="base">
                                        <p:cTn id="14" dur="500" fill="hold"/>
                                        <p:tgtEl>
                                          <p:spTgt spid="266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629"/>
                                        </p:tgtEl>
                                        <p:attrNameLst>
                                          <p:attrName>style.visibility</p:attrName>
                                        </p:attrNameLst>
                                      </p:cBhvr>
                                      <p:to>
                                        <p:strVal val="visible"/>
                                      </p:to>
                                    </p:set>
                                    <p:anim calcmode="lin" valueType="num">
                                      <p:cBhvr additive="base">
                                        <p:cTn id="19" dur="500" fill="hold"/>
                                        <p:tgtEl>
                                          <p:spTgt spid="26629"/>
                                        </p:tgtEl>
                                        <p:attrNameLst>
                                          <p:attrName>ppt_x</p:attrName>
                                        </p:attrNameLst>
                                      </p:cBhvr>
                                      <p:tavLst>
                                        <p:tav tm="0">
                                          <p:val>
                                            <p:strVal val="1+#ppt_w/2"/>
                                          </p:val>
                                        </p:tav>
                                        <p:tav tm="100000">
                                          <p:val>
                                            <p:strVal val="#ppt_x"/>
                                          </p:val>
                                        </p:tav>
                                      </p:tavLst>
                                    </p:anim>
                                    <p:anim calcmode="lin" valueType="num">
                                      <p:cBhvr additive="base">
                                        <p:cTn id="20" dur="500" fill="hold"/>
                                        <p:tgtEl>
                                          <p:spTgt spid="266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P spid="26628" grpId="0" autoUpdateAnimBg="0"/>
      <p:bldP spid="2662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828800" y="228600"/>
            <a:ext cx="5791200" cy="609600"/>
          </a:xfrm>
          <a:noFill/>
        </p:spPr>
        <p:txBody>
          <a:bodyPr/>
          <a:lstStyle/>
          <a:p>
            <a:pPr algn="l" eaLnBrk="1" hangingPunct="1"/>
            <a:r>
              <a:rPr lang="en-US" sz="4000" smtClean="0">
                <a:solidFill>
                  <a:srgbClr val="FFFF00"/>
                </a:solidFill>
                <a:latin typeface="Comic Sans MS" pitchFamily="66" charset="0"/>
              </a:rPr>
              <a:t>7. </a:t>
            </a:r>
            <a:r>
              <a:rPr lang="en-US" sz="4000" b="1" u="sng" smtClean="0">
                <a:solidFill>
                  <a:srgbClr val="FFFF00"/>
                </a:solidFill>
                <a:latin typeface="Comic Sans MS" pitchFamily="66" charset="0"/>
              </a:rPr>
              <a:t>Operculum</a:t>
            </a:r>
            <a:r>
              <a:rPr lang="en-US" sz="4000" smtClean="0">
                <a:solidFill>
                  <a:srgbClr val="FFFF00"/>
                </a:solidFill>
                <a:latin typeface="Comic Sans MS" pitchFamily="66" charset="0"/>
              </a:rPr>
              <a:t> </a:t>
            </a:r>
          </a:p>
        </p:txBody>
      </p:sp>
      <p:sp>
        <p:nvSpPr>
          <p:cNvPr id="30723" name="Rectangle 3"/>
          <p:cNvSpPr>
            <a:spLocks noChangeArrowheads="1"/>
          </p:cNvSpPr>
          <p:nvPr/>
        </p:nvSpPr>
        <p:spPr bwMode="auto">
          <a:xfrm>
            <a:off x="1371600" y="1016000"/>
            <a:ext cx="5029200" cy="584200"/>
          </a:xfrm>
          <a:prstGeom prst="rect">
            <a:avLst/>
          </a:prstGeom>
          <a:noFill/>
          <a:ln w="9525">
            <a:noFill/>
            <a:miter lim="800000"/>
            <a:headEnd/>
            <a:tailEnd/>
          </a:ln>
        </p:spPr>
        <p:txBody>
          <a:bodyPr>
            <a:spAutoFit/>
          </a:bodyPr>
          <a:lstStyle/>
          <a:p>
            <a:pPr>
              <a:spcBef>
                <a:spcPct val="50000"/>
              </a:spcBef>
            </a:pPr>
            <a:r>
              <a:rPr lang="en-US" sz="3200">
                <a:solidFill>
                  <a:srgbClr val="FFFF00"/>
                </a:solidFill>
                <a:latin typeface="Comic Sans MS" pitchFamily="66" charset="0"/>
              </a:rPr>
              <a:t>Covers &amp; protects gills</a:t>
            </a:r>
          </a:p>
        </p:txBody>
      </p:sp>
      <p:sp>
        <p:nvSpPr>
          <p:cNvPr id="30724" name="Rectangle 4"/>
          <p:cNvSpPr>
            <a:spLocks noChangeArrowheads="1"/>
          </p:cNvSpPr>
          <p:nvPr/>
        </p:nvSpPr>
        <p:spPr bwMode="auto">
          <a:xfrm>
            <a:off x="1752600" y="1600200"/>
            <a:ext cx="4876800" cy="584200"/>
          </a:xfrm>
          <a:prstGeom prst="rect">
            <a:avLst/>
          </a:prstGeom>
          <a:noFill/>
          <a:ln w="9525">
            <a:noFill/>
            <a:miter lim="800000"/>
            <a:headEnd/>
            <a:tailEnd/>
          </a:ln>
        </p:spPr>
        <p:txBody>
          <a:bodyPr>
            <a:spAutoFit/>
          </a:bodyPr>
          <a:lstStyle/>
          <a:p>
            <a:pPr>
              <a:spcBef>
                <a:spcPct val="50000"/>
              </a:spcBef>
            </a:pPr>
            <a:r>
              <a:rPr lang="en-US" sz="3200">
                <a:solidFill>
                  <a:srgbClr val="FFFF00"/>
                </a:solidFill>
                <a:latin typeface="Comic Sans MS" pitchFamily="66" charset="0"/>
              </a:rPr>
              <a:t>Not found in sharks</a:t>
            </a:r>
          </a:p>
        </p:txBody>
      </p:sp>
      <p:pic>
        <p:nvPicPr>
          <p:cNvPr id="29701" name="Picture 6" descr="~AUT0146"/>
          <p:cNvPicPr>
            <a:picLocks noChangeAspect="1" noChangeArrowheads="1"/>
          </p:cNvPicPr>
          <p:nvPr/>
        </p:nvPicPr>
        <p:blipFill>
          <a:blip r:embed="rId3" cstate="print"/>
          <a:srcRect/>
          <a:stretch>
            <a:fillRect/>
          </a:stretch>
        </p:blipFill>
        <p:spPr bwMode="auto">
          <a:xfrm>
            <a:off x="457200" y="2208213"/>
            <a:ext cx="7648575" cy="4497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1+#ppt_w/2"/>
                                          </p:val>
                                        </p:tav>
                                        <p:tav tm="100000">
                                          <p:val>
                                            <p:strVal val="#ppt_x"/>
                                          </p:val>
                                        </p:tav>
                                      </p:tavLst>
                                    </p:anim>
                                    <p:anim calcmode="lin" valueType="num">
                                      <p:cBhvr additive="base">
                                        <p:cTn id="8" dur="500" fill="hold"/>
                                        <p:tgtEl>
                                          <p:spTgt spid="307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23"/>
                                        </p:tgtEl>
                                        <p:attrNameLst>
                                          <p:attrName>style.visibility</p:attrName>
                                        </p:attrNameLst>
                                      </p:cBhvr>
                                      <p:to>
                                        <p:strVal val="visible"/>
                                      </p:to>
                                    </p:set>
                                    <p:anim calcmode="lin" valueType="num">
                                      <p:cBhvr additive="base">
                                        <p:cTn id="13" dur="500" fill="hold"/>
                                        <p:tgtEl>
                                          <p:spTgt spid="30723"/>
                                        </p:tgtEl>
                                        <p:attrNameLst>
                                          <p:attrName>ppt_x</p:attrName>
                                        </p:attrNameLst>
                                      </p:cBhvr>
                                      <p:tavLst>
                                        <p:tav tm="0">
                                          <p:val>
                                            <p:strVal val="1+#ppt_w/2"/>
                                          </p:val>
                                        </p:tav>
                                        <p:tav tm="100000">
                                          <p:val>
                                            <p:strVal val="#ppt_x"/>
                                          </p:val>
                                        </p:tav>
                                      </p:tavLst>
                                    </p:anim>
                                    <p:anim calcmode="lin" valueType="num">
                                      <p:cBhvr additive="base">
                                        <p:cTn id="14" dur="500" fill="hold"/>
                                        <p:tgtEl>
                                          <p:spTgt spid="307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0724"/>
                                        </p:tgtEl>
                                        <p:attrNameLst>
                                          <p:attrName>style.visibility</p:attrName>
                                        </p:attrNameLst>
                                      </p:cBhvr>
                                      <p:to>
                                        <p:strVal val="visible"/>
                                      </p:to>
                                    </p:set>
                                    <p:anim calcmode="lin" valueType="num">
                                      <p:cBhvr additive="base">
                                        <p:cTn id="19" dur="500" fill="hold"/>
                                        <p:tgtEl>
                                          <p:spTgt spid="30724"/>
                                        </p:tgtEl>
                                        <p:attrNameLst>
                                          <p:attrName>ppt_x</p:attrName>
                                        </p:attrNameLst>
                                      </p:cBhvr>
                                      <p:tavLst>
                                        <p:tav tm="0">
                                          <p:val>
                                            <p:strVal val="1+#ppt_w/2"/>
                                          </p:val>
                                        </p:tav>
                                        <p:tav tm="100000">
                                          <p:val>
                                            <p:strVal val="#ppt_x"/>
                                          </p:val>
                                        </p:tav>
                                      </p:tavLst>
                                    </p:anim>
                                    <p:anim calcmode="lin" valueType="num">
                                      <p:cBhvr additive="base">
                                        <p:cTn id="20" dur="500" fill="hold"/>
                                        <p:tgtEl>
                                          <p:spTgt spid="307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autoUpdateAnimBg="0"/>
      <p:bldP spid="3072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a:xfrm>
            <a:off x="2057400" y="152400"/>
            <a:ext cx="3733800" cy="609600"/>
          </a:xfrm>
          <a:noFill/>
        </p:spPr>
        <p:txBody>
          <a:bodyPr/>
          <a:lstStyle/>
          <a:p>
            <a:pPr algn="l" eaLnBrk="1" hangingPunct="1"/>
            <a:r>
              <a:rPr lang="en-US" sz="4000" smtClean="0">
                <a:solidFill>
                  <a:srgbClr val="FFFF00"/>
                </a:solidFill>
                <a:latin typeface="Comic Sans MS" pitchFamily="66" charset="0"/>
              </a:rPr>
              <a:t> 8. </a:t>
            </a:r>
            <a:r>
              <a:rPr lang="en-US" sz="4000" b="1" u="sng" smtClean="0">
                <a:solidFill>
                  <a:srgbClr val="FFFF00"/>
                </a:solidFill>
                <a:latin typeface="Comic Sans MS" pitchFamily="66" charset="0"/>
              </a:rPr>
              <a:t>Lateral line </a:t>
            </a:r>
          </a:p>
        </p:txBody>
      </p:sp>
      <p:sp>
        <p:nvSpPr>
          <p:cNvPr id="27652" name="Rectangle 4"/>
          <p:cNvSpPr>
            <a:spLocks noChangeArrowheads="1"/>
          </p:cNvSpPr>
          <p:nvPr/>
        </p:nvSpPr>
        <p:spPr bwMode="auto">
          <a:xfrm>
            <a:off x="228600" y="914400"/>
            <a:ext cx="8686800" cy="1570038"/>
          </a:xfrm>
          <a:prstGeom prst="rect">
            <a:avLst/>
          </a:prstGeom>
          <a:noFill/>
          <a:ln w="9525">
            <a:noFill/>
            <a:miter lim="800000"/>
            <a:headEnd/>
            <a:tailEnd/>
          </a:ln>
        </p:spPr>
        <p:txBody>
          <a:bodyPr>
            <a:spAutoFit/>
          </a:bodyPr>
          <a:lstStyle/>
          <a:p>
            <a:pPr>
              <a:spcBef>
                <a:spcPct val="50000"/>
              </a:spcBef>
            </a:pPr>
            <a:r>
              <a:rPr lang="en-US" sz="3200">
                <a:solidFill>
                  <a:srgbClr val="FFFF00"/>
                </a:solidFill>
                <a:latin typeface="Comic Sans MS" pitchFamily="66" charset="0"/>
              </a:rPr>
              <a:t>Sensory canals used to detect changes in water pressure around the fish  (similar to human ear)</a:t>
            </a:r>
          </a:p>
        </p:txBody>
      </p:sp>
      <p:pic>
        <p:nvPicPr>
          <p:cNvPr id="30724" name="Picture 5" descr="~AUT0147"/>
          <p:cNvPicPr>
            <a:picLocks noChangeAspect="1" noChangeArrowheads="1"/>
          </p:cNvPicPr>
          <p:nvPr/>
        </p:nvPicPr>
        <p:blipFill>
          <a:blip r:embed="rId3" cstate="print"/>
          <a:srcRect/>
          <a:stretch>
            <a:fillRect/>
          </a:stretch>
        </p:blipFill>
        <p:spPr bwMode="auto">
          <a:xfrm>
            <a:off x="1143000" y="2484438"/>
            <a:ext cx="6858000" cy="4144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additive="base">
                                        <p:cTn id="7" dur="500" fill="hold"/>
                                        <p:tgtEl>
                                          <p:spTgt spid="27651"/>
                                        </p:tgtEl>
                                        <p:attrNameLst>
                                          <p:attrName>ppt_x</p:attrName>
                                        </p:attrNameLst>
                                      </p:cBhvr>
                                      <p:tavLst>
                                        <p:tav tm="0">
                                          <p:val>
                                            <p:strVal val="1+#ppt_w/2"/>
                                          </p:val>
                                        </p:tav>
                                        <p:tav tm="100000">
                                          <p:val>
                                            <p:strVal val="#ppt_x"/>
                                          </p:val>
                                        </p:tav>
                                      </p:tavLst>
                                    </p:anim>
                                    <p:anim calcmode="lin" valueType="num">
                                      <p:cBhvr additive="base">
                                        <p:cTn id="8" dur="500" fill="hold"/>
                                        <p:tgtEl>
                                          <p:spTgt spid="276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652"/>
                                        </p:tgtEl>
                                        <p:attrNameLst>
                                          <p:attrName>style.visibility</p:attrName>
                                        </p:attrNameLst>
                                      </p:cBhvr>
                                      <p:to>
                                        <p:strVal val="visible"/>
                                      </p:to>
                                    </p:set>
                                    <p:anim calcmode="lin" valueType="num">
                                      <p:cBhvr additive="base">
                                        <p:cTn id="13" dur="500" fill="hold"/>
                                        <p:tgtEl>
                                          <p:spTgt spid="27652"/>
                                        </p:tgtEl>
                                        <p:attrNameLst>
                                          <p:attrName>ppt_x</p:attrName>
                                        </p:attrNameLst>
                                      </p:cBhvr>
                                      <p:tavLst>
                                        <p:tav tm="0">
                                          <p:val>
                                            <p:strVal val="1+#ppt_w/2"/>
                                          </p:val>
                                        </p:tav>
                                        <p:tav tm="100000">
                                          <p:val>
                                            <p:strVal val="#ppt_x"/>
                                          </p:val>
                                        </p:tav>
                                      </p:tavLst>
                                    </p:anim>
                                    <p:anim calcmode="lin" valueType="num">
                                      <p:cBhvr additive="base">
                                        <p:cTn id="14" dur="500" fill="hold"/>
                                        <p:tgtEl>
                                          <p:spTgt spid="276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CC">
            <a:alpha val="7059"/>
          </a:srgbClr>
        </a:solidFill>
        <a:effectLst/>
      </p:bgPr>
    </p:bg>
    <p:spTree>
      <p:nvGrpSpPr>
        <p:cNvPr id="1" name=""/>
        <p:cNvGrpSpPr/>
        <p:nvPr/>
      </p:nvGrpSpPr>
      <p:grpSpPr>
        <a:xfrm>
          <a:off x="0" y="0"/>
          <a:ext cx="0" cy="0"/>
          <a:chOff x="0" y="0"/>
          <a:chExt cx="0" cy="0"/>
        </a:xfrm>
      </p:grpSpPr>
      <p:pic>
        <p:nvPicPr>
          <p:cNvPr id="33796" name="Picture 1037" descr="sp06 FISH kinds"/>
          <p:cNvPicPr>
            <a:picLocks noGrp="1" noChangeAspect="1" noChangeArrowheads="1"/>
          </p:cNvPicPr>
          <p:nvPr>
            <p:ph sz="half" idx="4294967295"/>
          </p:nvPr>
        </p:nvPicPr>
        <p:blipFill>
          <a:blip r:embed="rId2" cstate="print">
            <a:clrChange>
              <a:clrFrom>
                <a:srgbClr val="FFFFFF"/>
              </a:clrFrom>
              <a:clrTo>
                <a:srgbClr val="FFFFFF">
                  <a:alpha val="0"/>
                </a:srgbClr>
              </a:clrTo>
            </a:clrChange>
          </a:blip>
          <a:srcRect/>
          <a:stretch>
            <a:fillRect/>
          </a:stretch>
        </p:blipFill>
        <p:spPr>
          <a:xfrm>
            <a:off x="0" y="381000"/>
            <a:ext cx="9144000" cy="5783263"/>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228600"/>
            <a:ext cx="8229600" cy="1143000"/>
          </a:xfrm>
        </p:spPr>
        <p:txBody>
          <a:bodyPr/>
          <a:lstStyle/>
          <a:p>
            <a:r>
              <a:rPr lang="en-US" smtClean="0">
                <a:solidFill>
                  <a:srgbClr val="FFFF00"/>
                </a:solidFill>
                <a:latin typeface="Comic Sans MS" pitchFamily="66" charset="0"/>
              </a:rPr>
              <a:t>Class Chondrichthyes</a:t>
            </a:r>
            <a:endParaRPr lang="en-US" smtClean="0"/>
          </a:p>
        </p:txBody>
      </p:sp>
      <p:sp>
        <p:nvSpPr>
          <p:cNvPr id="34819" name="Content Placeholder 2"/>
          <p:cNvSpPr>
            <a:spLocks noGrp="1"/>
          </p:cNvSpPr>
          <p:nvPr>
            <p:ph idx="1"/>
          </p:nvPr>
        </p:nvSpPr>
        <p:spPr>
          <a:xfrm>
            <a:off x="457200" y="1295400"/>
            <a:ext cx="8229600" cy="4525963"/>
          </a:xfrm>
        </p:spPr>
        <p:txBody>
          <a:bodyPr/>
          <a:lstStyle/>
          <a:p>
            <a:pPr>
              <a:buFont typeface="Arial" charset="0"/>
              <a:buNone/>
            </a:pPr>
            <a:r>
              <a:rPr lang="en-US" i="1" smtClean="0">
                <a:solidFill>
                  <a:srgbClr val="FFFF00"/>
                </a:solidFill>
                <a:latin typeface="Comic Sans MS" pitchFamily="66" charset="0"/>
              </a:rPr>
              <a:t>Chondro</a:t>
            </a:r>
            <a:r>
              <a:rPr lang="en-US" smtClean="0">
                <a:solidFill>
                  <a:srgbClr val="FFFF00"/>
                </a:solidFill>
                <a:latin typeface="Comic Sans MS" pitchFamily="66" charset="0"/>
              </a:rPr>
              <a:t>- cartilage,  </a:t>
            </a:r>
            <a:r>
              <a:rPr lang="en-US" i="1" smtClean="0">
                <a:solidFill>
                  <a:srgbClr val="FFFF00"/>
                </a:solidFill>
                <a:latin typeface="Comic Sans MS" pitchFamily="66" charset="0"/>
              </a:rPr>
              <a:t>ichthyes</a:t>
            </a:r>
            <a:r>
              <a:rPr lang="en-US" smtClean="0">
                <a:solidFill>
                  <a:srgbClr val="FFFF00"/>
                </a:solidFill>
                <a:latin typeface="Comic Sans MS" pitchFamily="66" charset="0"/>
              </a:rPr>
              <a:t>- fish</a:t>
            </a:r>
          </a:p>
          <a:p>
            <a:r>
              <a:rPr lang="en-US" smtClean="0">
                <a:solidFill>
                  <a:srgbClr val="FFFF00"/>
                </a:solidFill>
                <a:latin typeface="Comic Sans MS" pitchFamily="66" charset="0"/>
              </a:rPr>
              <a:t>Sharks, skates, rays, ratfish</a:t>
            </a:r>
          </a:p>
          <a:p>
            <a:r>
              <a:rPr lang="en-US" smtClean="0">
                <a:solidFill>
                  <a:srgbClr val="FFFF00"/>
                </a:solidFill>
                <a:latin typeface="Comic Sans MS" pitchFamily="66" charset="0"/>
              </a:rPr>
              <a:t>Carnivores or scavengers</a:t>
            </a:r>
          </a:p>
          <a:p>
            <a:r>
              <a:rPr lang="en-US" smtClean="0">
                <a:solidFill>
                  <a:srgbClr val="FFFF00"/>
                </a:solidFill>
                <a:latin typeface="Comic Sans MS" pitchFamily="66" charset="0"/>
              </a:rPr>
              <a:t>Most marine</a:t>
            </a:r>
          </a:p>
        </p:txBody>
      </p:sp>
      <p:pic>
        <p:nvPicPr>
          <p:cNvPr id="34820" name="Picture 5" descr="Tiger shark - Galeocerdo cuvier"/>
          <p:cNvPicPr>
            <a:picLocks noChangeAspect="1" noChangeArrowheads="1"/>
          </p:cNvPicPr>
          <p:nvPr/>
        </p:nvPicPr>
        <p:blipFill>
          <a:blip r:embed="rId3" cstate="print"/>
          <a:srcRect/>
          <a:stretch>
            <a:fillRect/>
          </a:stretch>
        </p:blipFill>
        <p:spPr bwMode="auto">
          <a:xfrm>
            <a:off x="0" y="4191000"/>
            <a:ext cx="2514600" cy="2514600"/>
          </a:xfrm>
          <a:prstGeom prst="rect">
            <a:avLst/>
          </a:prstGeom>
          <a:noFill/>
          <a:ln w="9525">
            <a:noFill/>
            <a:miter lim="800000"/>
            <a:headEnd/>
            <a:tailEnd/>
          </a:ln>
        </p:spPr>
      </p:pic>
      <p:pic>
        <p:nvPicPr>
          <p:cNvPr id="34821" name="Picture 7" descr="http://0.tqn.com/d/animals/1/G/7/h/sharksrays2.jpg"/>
          <p:cNvPicPr>
            <a:picLocks noChangeAspect="1" noChangeArrowheads="1"/>
          </p:cNvPicPr>
          <p:nvPr/>
        </p:nvPicPr>
        <p:blipFill>
          <a:blip r:embed="rId4" cstate="print"/>
          <a:srcRect/>
          <a:stretch>
            <a:fillRect/>
          </a:stretch>
        </p:blipFill>
        <p:spPr bwMode="auto">
          <a:xfrm>
            <a:off x="5257800" y="3352800"/>
            <a:ext cx="3886200" cy="3352800"/>
          </a:xfrm>
          <a:prstGeom prst="rect">
            <a:avLst/>
          </a:prstGeom>
          <a:noFill/>
          <a:ln w="9525">
            <a:noFill/>
            <a:miter lim="800000"/>
            <a:headEnd/>
            <a:tailEnd/>
          </a:ln>
        </p:spPr>
      </p:pic>
      <p:pic>
        <p:nvPicPr>
          <p:cNvPr id="34822" name="Picture 9" descr="Common skate (Dipturus batis)"/>
          <p:cNvPicPr>
            <a:picLocks noChangeAspect="1" noChangeArrowheads="1"/>
          </p:cNvPicPr>
          <p:nvPr/>
        </p:nvPicPr>
        <p:blipFill>
          <a:blip r:embed="rId5" cstate="print"/>
          <a:srcRect/>
          <a:stretch>
            <a:fillRect/>
          </a:stretch>
        </p:blipFill>
        <p:spPr bwMode="auto">
          <a:xfrm>
            <a:off x="2884488" y="4419600"/>
            <a:ext cx="2144712"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solidFill>
                  <a:srgbClr val="FFFF00"/>
                </a:solidFill>
                <a:latin typeface="Comic Sans MS" pitchFamily="66" charset="0"/>
              </a:rPr>
              <a:t>Class Chondrichthyes</a:t>
            </a:r>
            <a:endParaRPr lang="en-US" smtClean="0"/>
          </a:p>
        </p:txBody>
      </p:sp>
      <p:sp>
        <p:nvSpPr>
          <p:cNvPr id="35843" name="Content Placeholder 2"/>
          <p:cNvSpPr>
            <a:spLocks noGrp="1"/>
          </p:cNvSpPr>
          <p:nvPr>
            <p:ph idx="1"/>
          </p:nvPr>
        </p:nvSpPr>
        <p:spPr>
          <a:xfrm>
            <a:off x="381000" y="1143000"/>
            <a:ext cx="8229600" cy="4525963"/>
          </a:xfrm>
        </p:spPr>
        <p:txBody>
          <a:bodyPr/>
          <a:lstStyle/>
          <a:p>
            <a:r>
              <a:rPr lang="en-US" smtClean="0">
                <a:solidFill>
                  <a:srgbClr val="FFFF00"/>
                </a:solidFill>
                <a:latin typeface="Comic Sans MS" pitchFamily="66" charset="0"/>
              </a:rPr>
              <a:t>Biting mouthparts</a:t>
            </a:r>
          </a:p>
          <a:p>
            <a:r>
              <a:rPr lang="en-US" smtClean="0">
                <a:solidFill>
                  <a:srgbClr val="FFFF00"/>
                </a:solidFill>
                <a:latin typeface="Comic Sans MS" pitchFamily="66" charset="0"/>
              </a:rPr>
              <a:t>Paired appendages</a:t>
            </a:r>
          </a:p>
          <a:p>
            <a:r>
              <a:rPr lang="en-US" smtClean="0">
                <a:solidFill>
                  <a:srgbClr val="FFFF00"/>
                </a:solidFill>
                <a:latin typeface="Comic Sans MS" pitchFamily="66" charset="0"/>
              </a:rPr>
              <a:t>Placoid scales </a:t>
            </a:r>
            <a:r>
              <a:rPr lang="en-US" sz="2000" smtClean="0">
                <a:solidFill>
                  <a:srgbClr val="FFFF00"/>
                </a:solidFill>
                <a:latin typeface="Comic Sans MS" pitchFamily="66" charset="0"/>
              </a:rPr>
              <a:t>(gives skin tough, sandpaper texture)</a:t>
            </a:r>
          </a:p>
          <a:p>
            <a:r>
              <a:rPr lang="en-US" smtClean="0">
                <a:solidFill>
                  <a:srgbClr val="FFFF00"/>
                </a:solidFill>
                <a:latin typeface="Comic Sans MS" pitchFamily="66" charset="0"/>
              </a:rPr>
              <a:t>Cartilaginous endoskeleton</a:t>
            </a:r>
          </a:p>
          <a:p>
            <a:endParaRPr lang="en-US" smtClean="0"/>
          </a:p>
        </p:txBody>
      </p:sp>
      <p:pic>
        <p:nvPicPr>
          <p:cNvPr id="35844" name="Picture 2" descr="Electron micrograph image of shark skin.&#10;These sharply pointed placoid scales are also known as dermal teeth or denticles. They give the shark&amp;#8217;s skin the feel of sandpaper. The tip of each scale is made of dentine overlayed with dental enamel. The lower part of each scale is made of bone. The scales disrupt turbulence over the skin, considerably reducing the drag on the shark as it swims."/>
          <p:cNvPicPr>
            <a:picLocks noChangeAspect="1" noChangeArrowheads="1"/>
          </p:cNvPicPr>
          <p:nvPr/>
        </p:nvPicPr>
        <p:blipFill>
          <a:blip r:embed="rId3" cstate="print"/>
          <a:srcRect/>
          <a:stretch>
            <a:fillRect/>
          </a:stretch>
        </p:blipFill>
        <p:spPr bwMode="auto">
          <a:xfrm>
            <a:off x="111125" y="3429000"/>
            <a:ext cx="4156075" cy="3114675"/>
          </a:xfrm>
          <a:prstGeom prst="rect">
            <a:avLst/>
          </a:prstGeom>
          <a:noFill/>
          <a:ln w="9525">
            <a:noFill/>
            <a:miter lim="800000"/>
            <a:headEnd/>
            <a:tailEnd/>
          </a:ln>
        </p:spPr>
      </p:pic>
      <p:sp>
        <p:nvSpPr>
          <p:cNvPr id="35845" name="Rectangle 4"/>
          <p:cNvSpPr>
            <a:spLocks noChangeArrowheads="1"/>
          </p:cNvSpPr>
          <p:nvPr/>
        </p:nvSpPr>
        <p:spPr bwMode="auto">
          <a:xfrm>
            <a:off x="4267200" y="3886200"/>
            <a:ext cx="4572000" cy="2586038"/>
          </a:xfrm>
          <a:prstGeom prst="rect">
            <a:avLst/>
          </a:prstGeom>
          <a:noFill/>
          <a:ln w="9525">
            <a:noFill/>
            <a:miter lim="800000"/>
            <a:headEnd/>
            <a:tailEnd/>
          </a:ln>
        </p:spPr>
        <p:txBody>
          <a:bodyPr>
            <a:spAutoFit/>
          </a:bodyPr>
          <a:lstStyle/>
          <a:p>
            <a:r>
              <a:rPr lang="en-US">
                <a:solidFill>
                  <a:srgbClr val="FFFF00"/>
                </a:solidFill>
              </a:rPr>
              <a:t>These sharply pointed placoid scales are also known as dermal teeth or denticles. They give the shark’s skin the feel of sandpaper. The tip of each scale is made of dentine overlayed with dental enamel. The lower part of each scale is made of bone. The scales disrupt turbulence over the skin, considerably reducing the drag on the shark as it swims.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solidFill>
                  <a:srgbClr val="FFFF00"/>
                </a:solidFill>
                <a:latin typeface="Comic Sans MS" pitchFamily="66" charset="0"/>
              </a:rPr>
              <a:t>Class Chondrichthyes</a:t>
            </a:r>
            <a:endParaRPr lang="en-US" smtClean="0"/>
          </a:p>
        </p:txBody>
      </p:sp>
      <p:sp>
        <p:nvSpPr>
          <p:cNvPr id="36867" name="Content Placeholder 2"/>
          <p:cNvSpPr>
            <a:spLocks noGrp="1"/>
          </p:cNvSpPr>
          <p:nvPr>
            <p:ph idx="1"/>
          </p:nvPr>
        </p:nvSpPr>
        <p:spPr>
          <a:xfrm>
            <a:off x="152400" y="1219201"/>
            <a:ext cx="8458200" cy="3276600"/>
          </a:xfrm>
        </p:spPr>
        <p:txBody>
          <a:bodyPr/>
          <a:lstStyle/>
          <a:p>
            <a:pPr>
              <a:buFont typeface="Arial" charset="0"/>
              <a:buNone/>
            </a:pPr>
            <a:r>
              <a:rPr lang="en-US" sz="4000" b="1" u="sng" dirty="0" smtClean="0">
                <a:solidFill>
                  <a:srgbClr val="FFFF00"/>
                </a:solidFill>
                <a:latin typeface="Comic Sans MS" pitchFamily="66" charset="0"/>
              </a:rPr>
              <a:t>Subclass </a:t>
            </a:r>
            <a:r>
              <a:rPr lang="en-US" sz="4000" b="1" u="sng" dirty="0" err="1" smtClean="0">
                <a:solidFill>
                  <a:srgbClr val="FFFF00"/>
                </a:solidFill>
                <a:latin typeface="Comic Sans MS" pitchFamily="66" charset="0"/>
              </a:rPr>
              <a:t>Elasmobranchii</a:t>
            </a:r>
            <a:endParaRPr lang="en-US" sz="4000" b="1" u="sng" dirty="0" smtClean="0">
              <a:solidFill>
                <a:srgbClr val="FFFF00"/>
              </a:solidFill>
              <a:latin typeface="Comic Sans MS" pitchFamily="66" charset="0"/>
            </a:endParaRPr>
          </a:p>
          <a:p>
            <a:pPr>
              <a:buFont typeface="Arial" charset="0"/>
              <a:buNone/>
            </a:pPr>
            <a:r>
              <a:rPr lang="en-US" dirty="0" smtClean="0">
                <a:solidFill>
                  <a:srgbClr val="FFFF00"/>
                </a:solidFill>
                <a:latin typeface="Comic Sans MS" pitchFamily="66" charset="0"/>
              </a:rPr>
              <a:t>	</a:t>
            </a:r>
            <a:r>
              <a:rPr lang="en-US" i="1" dirty="0" err="1" smtClean="0">
                <a:solidFill>
                  <a:srgbClr val="FFFF00"/>
                </a:solidFill>
                <a:latin typeface="Comic Sans MS" pitchFamily="66" charset="0"/>
              </a:rPr>
              <a:t>elasmos</a:t>
            </a:r>
            <a:r>
              <a:rPr lang="en-US" dirty="0" smtClean="0">
                <a:solidFill>
                  <a:srgbClr val="FFFF00"/>
                </a:solidFill>
                <a:latin typeface="Comic Sans MS" pitchFamily="66" charset="0"/>
              </a:rPr>
              <a:t>- plate metal,  </a:t>
            </a:r>
            <a:r>
              <a:rPr lang="en-US" i="1" dirty="0" err="1" smtClean="0">
                <a:solidFill>
                  <a:srgbClr val="FFFF00"/>
                </a:solidFill>
                <a:latin typeface="Comic Sans MS" pitchFamily="66" charset="0"/>
              </a:rPr>
              <a:t>branchia</a:t>
            </a:r>
            <a:r>
              <a:rPr lang="en-US" dirty="0" smtClean="0">
                <a:solidFill>
                  <a:srgbClr val="FFFF00"/>
                </a:solidFill>
                <a:latin typeface="Comic Sans MS" pitchFamily="66" charset="0"/>
              </a:rPr>
              <a:t>- gills</a:t>
            </a:r>
          </a:p>
          <a:p>
            <a:pPr>
              <a:buFont typeface="Arial" charset="0"/>
              <a:buNone/>
            </a:pPr>
            <a:r>
              <a:rPr lang="en-US" dirty="0" smtClean="0">
                <a:solidFill>
                  <a:srgbClr val="FFFF00"/>
                </a:solidFill>
                <a:latin typeface="Comic Sans MS" pitchFamily="66" charset="0"/>
              </a:rPr>
              <a:t>Sharks, skates, rays</a:t>
            </a:r>
          </a:p>
          <a:p>
            <a:pPr>
              <a:buFont typeface="Arial" charset="0"/>
              <a:buNone/>
            </a:pPr>
            <a:r>
              <a:rPr lang="en-US" dirty="0" smtClean="0">
                <a:solidFill>
                  <a:srgbClr val="FFFF00"/>
                </a:solidFill>
                <a:latin typeface="Comic Sans MS" pitchFamily="66" charset="0"/>
              </a:rPr>
              <a:t>820 species</a:t>
            </a:r>
          </a:p>
          <a:p>
            <a:pPr>
              <a:buFont typeface="Arial" charset="0"/>
              <a:buNone/>
            </a:pPr>
            <a:r>
              <a:rPr lang="en-US" dirty="0" err="1" smtClean="0">
                <a:solidFill>
                  <a:srgbClr val="FFFF00"/>
                </a:solidFill>
                <a:latin typeface="Comic Sans MS" pitchFamily="66" charset="0"/>
              </a:rPr>
              <a:t>Placoid</a:t>
            </a:r>
            <a:r>
              <a:rPr lang="en-US" dirty="0" smtClean="0">
                <a:solidFill>
                  <a:srgbClr val="FFFF00"/>
                </a:solidFill>
                <a:latin typeface="Comic Sans MS" pitchFamily="66" charset="0"/>
              </a:rPr>
              <a:t> scales</a:t>
            </a:r>
          </a:p>
        </p:txBody>
      </p:sp>
      <p:pic>
        <p:nvPicPr>
          <p:cNvPr id="36869" name="Picture 9" descr="http://faculty.scf.edu/rizkf/OCE1001/Images/chondritchy1.jpg"/>
          <p:cNvPicPr>
            <a:picLocks noChangeAspect="1" noChangeArrowheads="1"/>
          </p:cNvPicPr>
          <p:nvPr/>
        </p:nvPicPr>
        <p:blipFill>
          <a:blip r:embed="rId2" cstate="print"/>
          <a:srcRect/>
          <a:stretch>
            <a:fillRect/>
          </a:stretch>
        </p:blipFill>
        <p:spPr bwMode="auto">
          <a:xfrm>
            <a:off x="4572000" y="2436813"/>
            <a:ext cx="4419600" cy="4302125"/>
          </a:xfrm>
          <a:prstGeom prst="rect">
            <a:avLst/>
          </a:prstGeom>
          <a:noFill/>
          <a:ln w="9525">
            <a:noFill/>
            <a:miter lim="800000"/>
            <a:headEnd/>
            <a:tailEnd/>
          </a:ln>
        </p:spPr>
      </p:pic>
      <p:pic>
        <p:nvPicPr>
          <p:cNvPr id="36873" name="Picture 9" descr="http://media.treehugger.com/assets/images/2011/10/sharks-diver-01.jpg"/>
          <p:cNvPicPr>
            <a:picLocks noChangeAspect="1" noChangeArrowheads="1"/>
          </p:cNvPicPr>
          <p:nvPr/>
        </p:nvPicPr>
        <p:blipFill>
          <a:blip r:embed="rId3" cstate="print"/>
          <a:srcRect/>
          <a:stretch>
            <a:fillRect/>
          </a:stretch>
        </p:blipFill>
        <p:spPr bwMode="auto">
          <a:xfrm>
            <a:off x="381000" y="4191000"/>
            <a:ext cx="3733800" cy="248122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24_07"/>
          <p:cNvPicPr>
            <a:picLocks noChangeAspect="1" noChangeArrowheads="1"/>
          </p:cNvPicPr>
          <p:nvPr/>
        </p:nvPicPr>
        <p:blipFill>
          <a:blip r:embed="rId3" cstate="print"/>
          <a:srcRect t="3870"/>
          <a:stretch>
            <a:fillRect/>
          </a:stretch>
        </p:blipFill>
        <p:spPr bwMode="auto">
          <a:xfrm>
            <a:off x="47625" y="152400"/>
            <a:ext cx="9050338" cy="6553200"/>
          </a:xfrm>
          <a:prstGeom prst="rect">
            <a:avLst/>
          </a:prstGeom>
          <a:noFill/>
          <a:ln w="9525">
            <a:noFill/>
            <a:miter lim="800000"/>
            <a:headEnd/>
            <a:tailEnd/>
          </a:ln>
        </p:spPr>
      </p:pic>
      <p:sp>
        <p:nvSpPr>
          <p:cNvPr id="37891" name="Title 3"/>
          <p:cNvSpPr>
            <a:spLocks noGrp="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0"/>
            <a:ext cx="8229600" cy="1143000"/>
          </a:xfrm>
        </p:spPr>
        <p:txBody>
          <a:bodyPr/>
          <a:lstStyle/>
          <a:p>
            <a:r>
              <a:rPr lang="en-US" b="1" u="sng" smtClean="0">
                <a:solidFill>
                  <a:srgbClr val="FFFF00"/>
                </a:solidFill>
                <a:latin typeface="Comic Sans MS" pitchFamily="66" charset="0"/>
              </a:rPr>
              <a:t>Subclass Elasmobranchii</a:t>
            </a:r>
            <a:endParaRPr lang="en-US" smtClean="0"/>
          </a:p>
        </p:txBody>
      </p:sp>
      <p:sp>
        <p:nvSpPr>
          <p:cNvPr id="38915" name="Content Placeholder 2"/>
          <p:cNvSpPr>
            <a:spLocks noGrp="1"/>
          </p:cNvSpPr>
          <p:nvPr>
            <p:ph idx="1"/>
          </p:nvPr>
        </p:nvSpPr>
        <p:spPr>
          <a:xfrm>
            <a:off x="381000" y="1066800"/>
            <a:ext cx="8229600" cy="4525963"/>
          </a:xfrm>
        </p:spPr>
        <p:txBody>
          <a:bodyPr/>
          <a:lstStyle/>
          <a:p>
            <a:r>
              <a:rPr lang="en-US" smtClean="0">
                <a:solidFill>
                  <a:srgbClr val="FFFF00"/>
                </a:solidFill>
                <a:latin typeface="Comic Sans MS" pitchFamily="66" charset="0"/>
              </a:rPr>
              <a:t>Shark teeth are modified placoid scales</a:t>
            </a:r>
          </a:p>
          <a:p>
            <a:pPr lvl="1"/>
            <a:r>
              <a:rPr lang="en-US" smtClean="0">
                <a:solidFill>
                  <a:srgbClr val="FFFF00"/>
                </a:solidFill>
                <a:latin typeface="Comic Sans MS" pitchFamily="66" charset="0"/>
              </a:rPr>
              <a:t>Rows of teeth</a:t>
            </a:r>
          </a:p>
          <a:p>
            <a:pPr lvl="2"/>
            <a:r>
              <a:rPr lang="en-US" smtClean="0">
                <a:solidFill>
                  <a:srgbClr val="FFFF00"/>
                </a:solidFill>
                <a:latin typeface="Comic Sans MS" pitchFamily="66" charset="0"/>
              </a:rPr>
              <a:t>As outer teeth wear out, newer teeth move into position from inside jaw and replaces them</a:t>
            </a:r>
          </a:p>
          <a:p>
            <a:pPr lvl="2"/>
            <a:endParaRPr lang="en-US" smtClean="0">
              <a:solidFill>
                <a:srgbClr val="FFFF00"/>
              </a:solidFill>
              <a:latin typeface="Comic Sans MS" pitchFamily="66" charset="0"/>
            </a:endParaRPr>
          </a:p>
          <a:p>
            <a:pPr lvl="2">
              <a:buFont typeface="Arial" charset="0"/>
              <a:buNone/>
            </a:pPr>
            <a:endParaRPr lang="en-US" smtClean="0">
              <a:solidFill>
                <a:srgbClr val="FFFF00"/>
              </a:solidFill>
              <a:latin typeface="Comic Sans MS" pitchFamily="66" charset="0"/>
            </a:endParaRPr>
          </a:p>
        </p:txBody>
      </p:sp>
      <p:sp>
        <p:nvSpPr>
          <p:cNvPr id="5" name="Rectangle 4"/>
          <p:cNvSpPr/>
          <p:nvPr/>
        </p:nvSpPr>
        <p:spPr>
          <a:xfrm>
            <a:off x="6629400" y="4267200"/>
            <a:ext cx="2514600" cy="101566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a:rPr>
              <a:t>How many</a:t>
            </a:r>
          </a:p>
          <a:p>
            <a:pPr algn="ctr">
              <a:defRPr/>
            </a:pP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a:rPr>
              <a:t> teeth do sharks have?</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8917" name="Picture 2" descr="http://www.oceansofkansas.com/sharks/recent2.jpg"/>
          <p:cNvPicPr>
            <a:picLocks noChangeAspect="1" noChangeArrowheads="1"/>
          </p:cNvPicPr>
          <p:nvPr/>
        </p:nvPicPr>
        <p:blipFill>
          <a:blip r:embed="rId3" cstate="print"/>
          <a:srcRect/>
          <a:stretch>
            <a:fillRect/>
          </a:stretch>
        </p:blipFill>
        <p:spPr bwMode="auto">
          <a:xfrm>
            <a:off x="882650" y="2971800"/>
            <a:ext cx="5746750" cy="384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228600" y="304800"/>
            <a:ext cx="8839200" cy="6172200"/>
          </a:xfrm>
        </p:spPr>
        <p:txBody>
          <a:bodyPr/>
          <a:lstStyle/>
          <a:p>
            <a:pPr eaLnBrk="1" hangingPunct="1">
              <a:lnSpc>
                <a:spcPct val="90000"/>
              </a:lnSpc>
            </a:pPr>
            <a:r>
              <a:rPr lang="en-US" sz="3600" b="1" u="sng" dirty="0" smtClean="0">
                <a:solidFill>
                  <a:srgbClr val="FFFF00"/>
                </a:solidFill>
                <a:latin typeface="Comic Sans MS" pitchFamily="66" charset="0"/>
              </a:rPr>
              <a:t>Phylum </a:t>
            </a:r>
            <a:r>
              <a:rPr lang="en-US" sz="3600" b="1" u="sng" dirty="0" err="1" smtClean="0">
                <a:solidFill>
                  <a:srgbClr val="FFFF00"/>
                </a:solidFill>
                <a:latin typeface="Comic Sans MS" pitchFamily="66" charset="0"/>
              </a:rPr>
              <a:t>Chordata</a:t>
            </a:r>
            <a:r>
              <a:rPr lang="en-US" sz="3600" dirty="0" smtClean="0">
                <a:solidFill>
                  <a:srgbClr val="FFFF00"/>
                </a:solidFill>
                <a:latin typeface="Comic Sans MS" pitchFamily="66" charset="0"/>
              </a:rPr>
              <a:t>- notochord, pharyngeal slits, dorsal tubular nerve cord, </a:t>
            </a:r>
            <a:r>
              <a:rPr lang="en-US" sz="3600" dirty="0" err="1" smtClean="0">
                <a:solidFill>
                  <a:srgbClr val="FFFF00"/>
                </a:solidFill>
                <a:latin typeface="Comic Sans MS" pitchFamily="66" charset="0"/>
              </a:rPr>
              <a:t>postanal</a:t>
            </a:r>
            <a:r>
              <a:rPr lang="en-US" sz="3600" dirty="0" smtClean="0">
                <a:solidFill>
                  <a:srgbClr val="FFFF00"/>
                </a:solidFill>
                <a:latin typeface="Comic Sans MS" pitchFamily="66" charset="0"/>
              </a:rPr>
              <a:t> tail.</a:t>
            </a:r>
          </a:p>
          <a:p>
            <a:pPr eaLnBrk="1" hangingPunct="1">
              <a:lnSpc>
                <a:spcPct val="90000"/>
              </a:lnSpc>
              <a:buNone/>
            </a:pPr>
            <a:endParaRPr lang="en-US" sz="3600" dirty="0" smtClean="0">
              <a:solidFill>
                <a:srgbClr val="FFFF00"/>
              </a:solidFill>
              <a:latin typeface="Comic Sans MS" pitchFamily="66" charset="0"/>
            </a:endParaRPr>
          </a:p>
          <a:p>
            <a:pPr eaLnBrk="1" hangingPunct="1"/>
            <a:r>
              <a:rPr lang="en-US" dirty="0" smtClean="0">
                <a:solidFill>
                  <a:srgbClr val="FFC000"/>
                </a:solidFill>
              </a:rPr>
              <a:t>What is a Fish?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b="1" u="sng" smtClean="0">
                <a:solidFill>
                  <a:srgbClr val="FFFF00"/>
                </a:solidFill>
                <a:latin typeface="Comic Sans MS" pitchFamily="66" charset="0"/>
              </a:rPr>
              <a:t>Subclass Elasmobranchii</a:t>
            </a:r>
            <a:endParaRPr lang="en-US" smtClean="0"/>
          </a:p>
        </p:txBody>
      </p:sp>
      <p:sp>
        <p:nvSpPr>
          <p:cNvPr id="3" name="Content Placeholder 2"/>
          <p:cNvSpPr>
            <a:spLocks noGrp="1"/>
          </p:cNvSpPr>
          <p:nvPr>
            <p:ph idx="1"/>
          </p:nvPr>
        </p:nvSpPr>
        <p:spPr>
          <a:xfrm>
            <a:off x="76200" y="1295400"/>
            <a:ext cx="8229600" cy="4525963"/>
          </a:xfrm>
        </p:spPr>
        <p:txBody>
          <a:bodyPr/>
          <a:lstStyle/>
          <a:p>
            <a:r>
              <a:rPr lang="en-US" sz="4000" smtClean="0">
                <a:solidFill>
                  <a:srgbClr val="FFFF00"/>
                </a:solidFill>
                <a:latin typeface="Comic Sans MS" pitchFamily="66" charset="0"/>
              </a:rPr>
              <a:t>Largest living sharks?</a:t>
            </a:r>
          </a:p>
          <a:p>
            <a:r>
              <a:rPr lang="en-US" sz="2800" smtClean="0">
                <a:solidFill>
                  <a:srgbClr val="FFFF00"/>
                </a:solidFill>
                <a:latin typeface="Comic Sans MS" pitchFamily="66" charset="0"/>
              </a:rPr>
              <a:t>Filter feeders- whale shark</a:t>
            </a:r>
          </a:p>
          <a:p>
            <a:pPr lvl="1"/>
            <a:r>
              <a:rPr lang="en-US" smtClean="0">
                <a:solidFill>
                  <a:srgbClr val="FFFF00"/>
                </a:solidFill>
                <a:latin typeface="Comic Sans MS" pitchFamily="66" charset="0"/>
              </a:rPr>
              <a:t>Pharyngeal-arch modifications that strain plankton</a:t>
            </a:r>
          </a:p>
          <a:p>
            <a:pPr lvl="1"/>
            <a:endParaRPr lang="en-US" smtClean="0"/>
          </a:p>
        </p:txBody>
      </p:sp>
      <p:pic>
        <p:nvPicPr>
          <p:cNvPr id="74754" name="Picture 2" descr="http://wandermelon.com/wordpress/wp-content/uploads/2011/02/Whale-Shark-01.jpg"/>
          <p:cNvPicPr>
            <a:picLocks noChangeAspect="1" noChangeArrowheads="1"/>
          </p:cNvPicPr>
          <p:nvPr/>
        </p:nvPicPr>
        <p:blipFill>
          <a:blip r:embed="rId2" cstate="print"/>
          <a:srcRect/>
          <a:stretch>
            <a:fillRect/>
          </a:stretch>
        </p:blipFill>
        <p:spPr bwMode="auto">
          <a:xfrm>
            <a:off x="3582988" y="2971800"/>
            <a:ext cx="5256212" cy="3800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74754"/>
                                        </p:tgtEl>
                                        <p:attrNameLst>
                                          <p:attrName>style.visibility</p:attrName>
                                        </p:attrNameLst>
                                      </p:cBhvr>
                                      <p:to>
                                        <p:strVal val="visible"/>
                                      </p:to>
                                    </p:set>
                                    <p:animEffect transition="in" filter="wheel(4)">
                                      <p:cBhvr>
                                        <p:cTn id="20" dur="20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457200" y="457200"/>
            <a:ext cx="8137525" cy="6102350"/>
          </a:xfrm>
          <a:prstGeom prst="rect">
            <a:avLst/>
          </a:prstGeom>
          <a:noFill/>
          <a:ln w="12700">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81000" y="381000"/>
            <a:ext cx="8137525" cy="6102350"/>
          </a:xfrm>
          <a:prstGeom prst="rect">
            <a:avLst/>
          </a:prstGeom>
          <a:noFill/>
          <a:ln w="12700">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33400" y="457200"/>
            <a:ext cx="8137525" cy="6102350"/>
          </a:xfrm>
          <a:prstGeom prst="rect">
            <a:avLst/>
          </a:prstGeom>
          <a:noFill/>
          <a:ln w="12700">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b="1" u="sng" smtClean="0">
                <a:solidFill>
                  <a:srgbClr val="FFFF00"/>
                </a:solidFill>
                <a:latin typeface="Comic Sans MS" pitchFamily="66" charset="0"/>
                <a:hlinkClick r:id="rId3"/>
              </a:rPr>
              <a:t>Subclass Elasmobranchii</a:t>
            </a:r>
            <a:endParaRPr lang="en-US" smtClean="0"/>
          </a:p>
        </p:txBody>
      </p:sp>
      <p:sp>
        <p:nvSpPr>
          <p:cNvPr id="3" name="Content Placeholder 2"/>
          <p:cNvSpPr>
            <a:spLocks noGrp="1"/>
          </p:cNvSpPr>
          <p:nvPr>
            <p:ph idx="1"/>
          </p:nvPr>
        </p:nvSpPr>
        <p:spPr/>
        <p:txBody>
          <a:bodyPr/>
          <a:lstStyle/>
          <a:p>
            <a:r>
              <a:rPr lang="en-US" sz="4000" smtClean="0">
                <a:solidFill>
                  <a:srgbClr val="FFFF00"/>
                </a:solidFill>
                <a:latin typeface="Comic Sans MS" pitchFamily="66" charset="0"/>
              </a:rPr>
              <a:t>Fiercest most feared sharks?</a:t>
            </a:r>
          </a:p>
          <a:p>
            <a:r>
              <a:rPr lang="en-US" smtClean="0">
                <a:solidFill>
                  <a:srgbClr val="FFFF00"/>
                </a:solidFill>
                <a:latin typeface="Comic Sans MS" pitchFamily="66" charset="0"/>
              </a:rPr>
              <a:t>Great white shark </a:t>
            </a:r>
          </a:p>
        </p:txBody>
      </p:sp>
      <p:pic>
        <p:nvPicPr>
          <p:cNvPr id="36868" name="Picture 2" descr="great white breach"/>
          <p:cNvPicPr>
            <a:picLocks noChangeAspect="1" noChangeArrowheads="1"/>
          </p:cNvPicPr>
          <p:nvPr/>
        </p:nvPicPr>
        <p:blipFill>
          <a:blip r:embed="rId4" cstate="print"/>
          <a:srcRect/>
          <a:stretch>
            <a:fillRect/>
          </a:stretch>
        </p:blipFill>
        <p:spPr bwMode="auto">
          <a:xfrm>
            <a:off x="2133600" y="2935288"/>
            <a:ext cx="4495800" cy="3236912"/>
          </a:xfrm>
          <a:prstGeom prst="rect">
            <a:avLst/>
          </a:prstGeom>
          <a:noFill/>
          <a:ln w="9525">
            <a:noFill/>
            <a:miter lim="800000"/>
            <a:headEnd/>
            <a:tailEnd/>
          </a:ln>
        </p:spPr>
      </p:pic>
      <p:sp>
        <p:nvSpPr>
          <p:cNvPr id="36869" name="Rectangle 4"/>
          <p:cNvSpPr>
            <a:spLocks noChangeArrowheads="1"/>
          </p:cNvSpPr>
          <p:nvPr/>
        </p:nvSpPr>
        <p:spPr bwMode="auto">
          <a:xfrm>
            <a:off x="1600200" y="6291263"/>
            <a:ext cx="5791200" cy="338137"/>
          </a:xfrm>
          <a:prstGeom prst="rect">
            <a:avLst/>
          </a:prstGeom>
          <a:noFill/>
          <a:ln w="9525">
            <a:noFill/>
            <a:miter lim="800000"/>
            <a:headEnd/>
            <a:tailEnd/>
          </a:ln>
        </p:spPr>
        <p:txBody>
          <a:bodyPr>
            <a:spAutoFit/>
          </a:bodyPr>
          <a:lstStyle/>
          <a:p>
            <a:r>
              <a:rPr lang="en-US" sz="1600" b="1">
                <a:solidFill>
                  <a:srgbClr val="FFFF00"/>
                </a:solidFill>
                <a:latin typeface="Agency FB" pitchFamily="34" charset="0"/>
              </a:rPr>
              <a:t>Great White Shark (Carcharodon carcharias),South Africa, Atlantic Ocean.</a:t>
            </a:r>
            <a:r>
              <a:rPr lang="en-US" sz="1600">
                <a:solidFill>
                  <a:srgbClr val="FFFF00"/>
                </a:solidFill>
                <a:latin typeface="Agency FB"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6868"/>
                                        </p:tgtEl>
                                        <p:attrNameLst>
                                          <p:attrName>style.visibility</p:attrName>
                                        </p:attrNameLst>
                                      </p:cBhvr>
                                      <p:to>
                                        <p:strVal val="visible"/>
                                      </p:to>
                                    </p:set>
                                    <p:animEffect transition="in" filter="wheel(4)">
                                      <p:cBhvr>
                                        <p:cTn id="17" dur="2000"/>
                                        <p:tgtEl>
                                          <p:spTgt spid="3686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6869"/>
                                        </p:tgtEl>
                                        <p:attrNameLst>
                                          <p:attrName>style.visibility</p:attrName>
                                        </p:attrNameLst>
                                      </p:cBhvr>
                                      <p:to>
                                        <p:strVal val="visible"/>
                                      </p:to>
                                    </p:set>
                                    <p:anim calcmode="lin" valueType="num">
                                      <p:cBhvr additive="base">
                                        <p:cTn id="22" dur="500" fill="hold"/>
                                        <p:tgtEl>
                                          <p:spTgt spid="36869"/>
                                        </p:tgtEl>
                                        <p:attrNameLst>
                                          <p:attrName>ppt_x</p:attrName>
                                        </p:attrNameLst>
                                      </p:cBhvr>
                                      <p:tavLst>
                                        <p:tav tm="0">
                                          <p:val>
                                            <p:strVal val="#ppt_x"/>
                                          </p:val>
                                        </p:tav>
                                        <p:tav tm="100000">
                                          <p:val>
                                            <p:strVal val="#ppt_x"/>
                                          </p:val>
                                        </p:tav>
                                      </p:tavLst>
                                    </p:anim>
                                    <p:anim calcmode="lin" valueType="num">
                                      <p:cBhvr additive="base">
                                        <p:cTn id="23"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686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8229600" cy="1143000"/>
          </a:xfrm>
        </p:spPr>
        <p:txBody>
          <a:bodyPr/>
          <a:lstStyle/>
          <a:p>
            <a:r>
              <a:rPr lang="en-US" b="1" u="sng" smtClean="0">
                <a:solidFill>
                  <a:srgbClr val="FFFF00"/>
                </a:solidFill>
                <a:latin typeface="Comic Sans MS" pitchFamily="66" charset="0"/>
              </a:rPr>
              <a:t>Subclass Elasmobranchii</a:t>
            </a:r>
            <a:endParaRPr lang="en-US" smtClean="0"/>
          </a:p>
        </p:txBody>
      </p:sp>
      <p:sp>
        <p:nvSpPr>
          <p:cNvPr id="41987" name="Content Placeholder 2"/>
          <p:cNvSpPr>
            <a:spLocks noGrp="1"/>
          </p:cNvSpPr>
          <p:nvPr>
            <p:ph idx="1"/>
          </p:nvPr>
        </p:nvSpPr>
        <p:spPr>
          <a:xfrm>
            <a:off x="304800" y="914400"/>
            <a:ext cx="8229600" cy="4525963"/>
          </a:xfrm>
        </p:spPr>
        <p:txBody>
          <a:bodyPr/>
          <a:lstStyle/>
          <a:p>
            <a:pPr>
              <a:buFont typeface="Arial" charset="0"/>
              <a:buNone/>
            </a:pPr>
            <a:r>
              <a:rPr lang="en-US" b="1" smtClean="0">
                <a:solidFill>
                  <a:srgbClr val="FFFF00"/>
                </a:solidFill>
                <a:latin typeface="Comic Sans MS" pitchFamily="66" charset="0"/>
              </a:rPr>
              <a:t>Skates and rays</a:t>
            </a:r>
          </a:p>
          <a:p>
            <a:pPr>
              <a:buFont typeface="Arial" charset="0"/>
              <a:buNone/>
            </a:pPr>
            <a:r>
              <a:rPr lang="en-US" smtClean="0">
                <a:solidFill>
                  <a:srgbClr val="FFFF00"/>
                </a:solidFill>
                <a:latin typeface="Comic Sans MS" pitchFamily="66" charset="0"/>
              </a:rPr>
              <a:t>	Life on the ocean floor in shallow waters</a:t>
            </a:r>
          </a:p>
          <a:p>
            <a:pPr>
              <a:buFont typeface="Arial" charset="0"/>
              <a:buNone/>
            </a:pPr>
            <a:r>
              <a:rPr lang="en-US" smtClean="0">
                <a:solidFill>
                  <a:srgbClr val="FFFF00"/>
                </a:solidFill>
                <a:latin typeface="Comic Sans MS" pitchFamily="66" charset="0"/>
              </a:rPr>
              <a:t>			Wing like appendages</a:t>
            </a:r>
          </a:p>
          <a:p>
            <a:pPr>
              <a:buFont typeface="Arial" charset="0"/>
              <a:buNone/>
            </a:pPr>
            <a:r>
              <a:rPr lang="en-US" smtClean="0">
                <a:solidFill>
                  <a:srgbClr val="FFFF00"/>
                </a:solidFill>
                <a:latin typeface="Comic Sans MS" pitchFamily="66" charset="0"/>
              </a:rPr>
              <a:t>			Camouflage</a:t>
            </a:r>
          </a:p>
          <a:p>
            <a:pPr>
              <a:buFont typeface="Arial" charset="0"/>
              <a:buNone/>
            </a:pPr>
            <a:endParaRPr lang="en-US" smtClean="0"/>
          </a:p>
        </p:txBody>
      </p:sp>
      <p:pic>
        <p:nvPicPr>
          <p:cNvPr id="41988" name="Picture 2" descr="Image of: Raja clavata (thornback ray), Rajidae (rays and skates)"/>
          <p:cNvPicPr>
            <a:picLocks noChangeAspect="1" noChangeArrowheads="1"/>
          </p:cNvPicPr>
          <p:nvPr/>
        </p:nvPicPr>
        <p:blipFill>
          <a:blip r:embed="rId2" cstate="print"/>
          <a:srcRect/>
          <a:stretch>
            <a:fillRect/>
          </a:stretch>
        </p:blipFill>
        <p:spPr bwMode="auto">
          <a:xfrm>
            <a:off x="5029200" y="3322638"/>
            <a:ext cx="3810000" cy="3306762"/>
          </a:xfrm>
          <a:prstGeom prst="rect">
            <a:avLst/>
          </a:prstGeom>
          <a:noFill/>
          <a:ln w="9525">
            <a:noFill/>
            <a:miter lim="800000"/>
            <a:headEnd/>
            <a:tailEnd/>
          </a:ln>
        </p:spPr>
      </p:pic>
      <p:pic>
        <p:nvPicPr>
          <p:cNvPr id="41989" name="Picture 4" descr="The little skate settles on the ocean floor where it blends in with the light colored sand. It can easily surprise any prey while waiting in this position.">
            <a:hlinkClick r:id="rId3"/>
          </p:cNvPr>
          <p:cNvPicPr>
            <a:picLocks noChangeAspect="1" noChangeArrowheads="1"/>
          </p:cNvPicPr>
          <p:nvPr/>
        </p:nvPicPr>
        <p:blipFill>
          <a:blip r:embed="rId4" cstate="print"/>
          <a:srcRect/>
          <a:stretch>
            <a:fillRect/>
          </a:stretch>
        </p:blipFill>
        <p:spPr bwMode="auto">
          <a:xfrm>
            <a:off x="304800" y="3413125"/>
            <a:ext cx="3657600" cy="2378075"/>
          </a:xfrm>
          <a:prstGeom prst="rect">
            <a:avLst/>
          </a:prstGeom>
          <a:noFill/>
          <a:ln w="9525">
            <a:noFill/>
            <a:miter lim="800000"/>
            <a:headEnd/>
            <a:tailEnd/>
          </a:ln>
        </p:spPr>
      </p:pic>
      <p:sp>
        <p:nvSpPr>
          <p:cNvPr id="41990" name="Rectangle 5"/>
          <p:cNvSpPr>
            <a:spLocks noChangeArrowheads="1"/>
          </p:cNvSpPr>
          <p:nvPr/>
        </p:nvSpPr>
        <p:spPr bwMode="auto">
          <a:xfrm>
            <a:off x="0" y="5934075"/>
            <a:ext cx="4572000" cy="923925"/>
          </a:xfrm>
          <a:prstGeom prst="rect">
            <a:avLst/>
          </a:prstGeom>
          <a:noFill/>
          <a:ln w="9525">
            <a:noFill/>
            <a:miter lim="800000"/>
            <a:headEnd/>
            <a:tailEnd/>
          </a:ln>
        </p:spPr>
        <p:txBody>
          <a:bodyPr>
            <a:spAutoFit/>
          </a:bodyPr>
          <a:lstStyle/>
          <a:p>
            <a:r>
              <a:rPr lang="en-US">
                <a:solidFill>
                  <a:srgbClr val="FFFF00"/>
                </a:solidFill>
                <a:latin typeface="Agency FB" pitchFamily="34" charset="0"/>
              </a:rPr>
              <a:t>The little skate settles on the ocean floor where it blends in with the light colored sand. It can easily surprise any prey while waiting in this position.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533400" y="381000"/>
            <a:ext cx="8137525" cy="6102350"/>
          </a:xfrm>
          <a:prstGeom prst="rect">
            <a:avLst/>
          </a:prstGeom>
          <a:noFill/>
          <a:ln w="12700">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5400" dirty="0" err="1" smtClean="0">
                <a:solidFill>
                  <a:srgbClr val="FFFF00"/>
                </a:solidFill>
                <a:latin typeface="Comic Sans MS" pitchFamily="66" charset="0"/>
              </a:rPr>
              <a:t>Osteichthyes</a:t>
            </a:r>
            <a:endParaRPr lang="en-US" sz="5400" dirty="0" smtClean="0">
              <a:solidFill>
                <a:srgbClr val="FFFF00"/>
              </a:solidFill>
              <a:latin typeface="Comic Sans MS" pitchFamily="66" charset="0"/>
            </a:endParaRPr>
          </a:p>
        </p:txBody>
      </p:sp>
      <p:sp>
        <p:nvSpPr>
          <p:cNvPr id="3" name="Content Placeholder 2"/>
          <p:cNvSpPr>
            <a:spLocks noGrp="1"/>
          </p:cNvSpPr>
          <p:nvPr>
            <p:ph idx="1"/>
          </p:nvPr>
        </p:nvSpPr>
        <p:spPr/>
        <p:txBody>
          <a:bodyPr/>
          <a:lstStyle/>
          <a:p>
            <a:r>
              <a:rPr lang="en-US" sz="4000" i="1" smtClean="0">
                <a:solidFill>
                  <a:srgbClr val="FFFF00"/>
                </a:solidFill>
                <a:latin typeface="Comic Sans MS" pitchFamily="66" charset="0"/>
              </a:rPr>
              <a:t>Osteo</a:t>
            </a:r>
            <a:r>
              <a:rPr lang="en-US" sz="4000" smtClean="0">
                <a:solidFill>
                  <a:srgbClr val="FFFF00"/>
                </a:solidFill>
                <a:latin typeface="Comic Sans MS" pitchFamily="66" charset="0"/>
              </a:rPr>
              <a:t>- bone, </a:t>
            </a:r>
            <a:r>
              <a:rPr lang="en-US" sz="4000" i="1" smtClean="0">
                <a:solidFill>
                  <a:srgbClr val="FFFF00"/>
                </a:solidFill>
                <a:latin typeface="Comic Sans MS" pitchFamily="66" charset="0"/>
              </a:rPr>
              <a:t>ichthyes</a:t>
            </a:r>
            <a:r>
              <a:rPr lang="en-US" sz="4000" smtClean="0">
                <a:solidFill>
                  <a:srgbClr val="FFFF00"/>
                </a:solidFill>
                <a:latin typeface="Comic Sans MS" pitchFamily="66" charset="0"/>
              </a:rPr>
              <a:t>- fish</a:t>
            </a:r>
          </a:p>
          <a:p>
            <a:r>
              <a:rPr lang="en-US" sz="4000" smtClean="0">
                <a:solidFill>
                  <a:srgbClr val="FFFF00"/>
                </a:solidFill>
                <a:latin typeface="Comic Sans MS" pitchFamily="66" charset="0"/>
              </a:rPr>
              <a:t>Bone in skeleton and/or scales</a:t>
            </a:r>
          </a:p>
          <a:p>
            <a:r>
              <a:rPr lang="en-US" sz="4000" smtClean="0">
                <a:solidFill>
                  <a:srgbClr val="FFFF00"/>
                </a:solidFill>
                <a:latin typeface="Comic Sans MS" pitchFamily="66" charset="0"/>
              </a:rPr>
              <a:t>Bony operculum covering the gill openings</a:t>
            </a:r>
          </a:p>
          <a:p>
            <a:r>
              <a:rPr lang="en-US" sz="4000" smtClean="0">
                <a:solidFill>
                  <a:srgbClr val="FFFF00"/>
                </a:solidFill>
                <a:latin typeface="Comic Sans MS" pitchFamily="66" charset="0"/>
              </a:rPr>
              <a:t>Lungs or swim bladder</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76200"/>
            <a:ext cx="8229600" cy="1143000"/>
          </a:xfrm>
        </p:spPr>
        <p:txBody>
          <a:bodyPr/>
          <a:lstStyle/>
          <a:p>
            <a:r>
              <a:rPr lang="en-US" sz="5400" dirty="0" smtClean="0">
                <a:solidFill>
                  <a:srgbClr val="FFFF00"/>
                </a:solidFill>
                <a:latin typeface="Comic Sans MS" pitchFamily="66" charset="0"/>
              </a:rPr>
              <a:t>Class </a:t>
            </a:r>
            <a:r>
              <a:rPr lang="en-US" sz="5400" dirty="0" err="1" smtClean="0">
                <a:solidFill>
                  <a:srgbClr val="FFFF00"/>
                </a:solidFill>
                <a:latin typeface="Comic Sans MS" pitchFamily="66" charset="0"/>
              </a:rPr>
              <a:t>Actinopterygii</a:t>
            </a:r>
            <a:endParaRPr lang="en-US" sz="5400" dirty="0" smtClean="0">
              <a:solidFill>
                <a:srgbClr val="FFFF00"/>
              </a:solidFill>
              <a:latin typeface="Comic Sans MS" pitchFamily="66" charset="0"/>
            </a:endParaRPr>
          </a:p>
        </p:txBody>
      </p:sp>
      <p:sp>
        <p:nvSpPr>
          <p:cNvPr id="49155" name="Content Placeholder 2"/>
          <p:cNvSpPr>
            <a:spLocks noGrp="1"/>
          </p:cNvSpPr>
          <p:nvPr>
            <p:ph idx="1"/>
          </p:nvPr>
        </p:nvSpPr>
        <p:spPr>
          <a:xfrm>
            <a:off x="457200" y="1143000"/>
            <a:ext cx="8229600" cy="4525963"/>
          </a:xfrm>
        </p:spPr>
        <p:txBody>
          <a:bodyPr/>
          <a:lstStyle/>
          <a:p>
            <a:r>
              <a:rPr lang="en-US" i="1" dirty="0" err="1" smtClean="0">
                <a:solidFill>
                  <a:srgbClr val="FFFF00"/>
                </a:solidFill>
                <a:latin typeface="Comic Sans MS" pitchFamily="66" charset="0"/>
              </a:rPr>
              <a:t>Actin</a:t>
            </a:r>
            <a:r>
              <a:rPr lang="en-US" dirty="0" smtClean="0">
                <a:solidFill>
                  <a:srgbClr val="FFFF00"/>
                </a:solidFill>
                <a:latin typeface="Comic Sans MS" pitchFamily="66" charset="0"/>
              </a:rPr>
              <a:t>- ray, </a:t>
            </a:r>
            <a:r>
              <a:rPr lang="en-US" i="1" dirty="0" err="1" smtClean="0">
                <a:solidFill>
                  <a:srgbClr val="FFFF00"/>
                </a:solidFill>
                <a:latin typeface="Comic Sans MS" pitchFamily="66" charset="0"/>
              </a:rPr>
              <a:t>pteryx</a:t>
            </a:r>
            <a:r>
              <a:rPr lang="en-US" dirty="0" smtClean="0">
                <a:solidFill>
                  <a:srgbClr val="FFFF00"/>
                </a:solidFill>
                <a:latin typeface="Comic Sans MS" pitchFamily="66" charset="0"/>
              </a:rPr>
              <a:t>-fin</a:t>
            </a:r>
          </a:p>
          <a:p>
            <a:r>
              <a:rPr lang="en-US" b="1" dirty="0" smtClean="0">
                <a:solidFill>
                  <a:srgbClr val="FFFF00"/>
                </a:solidFill>
                <a:latin typeface="Comic Sans MS" pitchFamily="66" charset="0"/>
              </a:rPr>
              <a:t>Ray-finned fishes </a:t>
            </a:r>
            <a:r>
              <a:rPr lang="en-US" dirty="0" smtClean="0">
                <a:solidFill>
                  <a:srgbClr val="FFFF00"/>
                </a:solidFill>
                <a:latin typeface="Comic Sans MS" pitchFamily="66" charset="0"/>
              </a:rPr>
              <a:t>because their fins </a:t>
            </a:r>
            <a:r>
              <a:rPr lang="en-US" b="1" u="sng" dirty="0" smtClean="0">
                <a:solidFill>
                  <a:srgbClr val="FFFF00"/>
                </a:solidFill>
                <a:latin typeface="Comic Sans MS" pitchFamily="66" charset="0"/>
              </a:rPr>
              <a:t>lack muscular lobes</a:t>
            </a:r>
          </a:p>
          <a:p>
            <a:r>
              <a:rPr lang="en-US" b="1" u="sng" dirty="0" smtClean="0">
                <a:solidFill>
                  <a:srgbClr val="FFFF00"/>
                </a:solidFill>
                <a:latin typeface="Comic Sans MS" pitchFamily="66" charset="0"/>
              </a:rPr>
              <a:t>Swim bladder</a:t>
            </a:r>
            <a:r>
              <a:rPr lang="en-US" dirty="0" smtClean="0">
                <a:solidFill>
                  <a:srgbClr val="FFFF00"/>
                </a:solidFill>
                <a:latin typeface="Comic Sans MS" pitchFamily="66" charset="0"/>
              </a:rPr>
              <a:t>-gas-filled sacs along the dorsal wall of the body cavity that regulates buoyancy</a:t>
            </a:r>
          </a:p>
          <a:p>
            <a:endParaRPr lang="en-US" dirty="0" smtClean="0"/>
          </a:p>
        </p:txBody>
      </p:sp>
      <p:pic>
        <p:nvPicPr>
          <p:cNvPr id="49156" name="Picture 2" descr="File:Swim bladder.jpg">
            <a:hlinkClick r:id="rId2"/>
          </p:cNvPr>
          <p:cNvPicPr>
            <a:picLocks noChangeAspect="1" noChangeArrowheads="1"/>
          </p:cNvPicPr>
          <p:nvPr/>
        </p:nvPicPr>
        <p:blipFill>
          <a:blip r:embed="rId3" cstate="print"/>
          <a:srcRect/>
          <a:stretch>
            <a:fillRect/>
          </a:stretch>
        </p:blipFill>
        <p:spPr bwMode="auto">
          <a:xfrm>
            <a:off x="838200" y="4864100"/>
            <a:ext cx="4191000" cy="1231900"/>
          </a:xfrm>
          <a:prstGeom prst="rect">
            <a:avLst/>
          </a:prstGeom>
          <a:noFill/>
          <a:ln w="9525">
            <a:noFill/>
            <a:miter lim="800000"/>
            <a:headEnd/>
            <a:tailEnd/>
          </a:ln>
        </p:spPr>
      </p:pic>
      <p:pic>
        <p:nvPicPr>
          <p:cNvPr id="49157" name="Picture 6" descr="http://www.earthlife.net/fish/images/anatomy/guts-ca.gif"/>
          <p:cNvPicPr>
            <a:picLocks noChangeAspect="1" noChangeArrowheads="1"/>
          </p:cNvPicPr>
          <p:nvPr/>
        </p:nvPicPr>
        <p:blipFill>
          <a:blip r:embed="rId4" cstate="print"/>
          <a:srcRect/>
          <a:stretch>
            <a:fillRect/>
          </a:stretch>
        </p:blipFill>
        <p:spPr bwMode="auto">
          <a:xfrm>
            <a:off x="5562600" y="4267200"/>
            <a:ext cx="3092450" cy="2352675"/>
          </a:xfrm>
          <a:prstGeom prst="rect">
            <a:avLst/>
          </a:prstGeom>
          <a:noFill/>
          <a:ln w="9525">
            <a:noFill/>
            <a:miter lim="800000"/>
            <a:headEnd/>
            <a:tailEnd/>
          </a:ln>
        </p:spPr>
      </p:pic>
      <p:sp>
        <p:nvSpPr>
          <p:cNvPr id="49158" name="Rectangle 6"/>
          <p:cNvSpPr>
            <a:spLocks noChangeArrowheads="1"/>
          </p:cNvSpPr>
          <p:nvPr/>
        </p:nvSpPr>
        <p:spPr bwMode="auto">
          <a:xfrm>
            <a:off x="762000" y="6183313"/>
            <a:ext cx="4572000" cy="369887"/>
          </a:xfrm>
          <a:prstGeom prst="rect">
            <a:avLst/>
          </a:prstGeom>
          <a:noFill/>
          <a:ln w="9525">
            <a:noFill/>
            <a:miter lim="800000"/>
            <a:headEnd/>
            <a:tailEnd/>
          </a:ln>
        </p:spPr>
        <p:txBody>
          <a:bodyPr>
            <a:spAutoFit/>
          </a:bodyPr>
          <a:lstStyle/>
          <a:p>
            <a:r>
              <a:rPr lang="en-US">
                <a:solidFill>
                  <a:srgbClr val="FFFF00"/>
                </a:solidFill>
                <a:latin typeface="Agency FB" pitchFamily="34" charset="0"/>
              </a:rPr>
              <a:t>Swim_bladder of a Rudd (</a:t>
            </a:r>
            <a:r>
              <a:rPr lang="en-US" i="1">
                <a:solidFill>
                  <a:srgbClr val="FFFF00"/>
                </a:solidFill>
                <a:latin typeface="Agency FB" pitchFamily="34" charset="0"/>
              </a:rPr>
              <a:t>Scardinius erythrophthalmus</a:t>
            </a:r>
            <a:r>
              <a:rPr lang="en-US">
                <a:solidFill>
                  <a:srgbClr val="FFFF00"/>
                </a:solidFill>
                <a:latin typeface="Agency FB" pitchFamily="34" charset="0"/>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smtClean="0">
                <a:solidFill>
                  <a:srgbClr val="FFFF00"/>
                </a:solidFill>
                <a:latin typeface="Comic Sans MS" pitchFamily="66" charset="0"/>
              </a:rPr>
              <a:t>What is the largest successful vertebrate group?</a:t>
            </a:r>
          </a:p>
        </p:txBody>
      </p:sp>
      <p:sp>
        <p:nvSpPr>
          <p:cNvPr id="4" name="Rectangle 3"/>
          <p:cNvSpPr/>
          <p:nvPr/>
        </p:nvSpPr>
        <p:spPr>
          <a:xfrm>
            <a:off x="3032626" y="2762071"/>
            <a:ext cx="3139574" cy="1200329"/>
          </a:xfrm>
          <a:prstGeom prst="rect">
            <a:avLst/>
          </a:prstGeom>
          <a:noFill/>
        </p:spPr>
        <p:txBody>
          <a:bodyPr>
            <a:spAutoFit/>
          </a:bodyPr>
          <a:lstStyle/>
          <a:p>
            <a:pPr algn="ctr">
              <a:defRPr/>
            </a:pPr>
            <a:r>
              <a:rPr lang="en-US"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Fishes</a:t>
            </a:r>
          </a:p>
        </p:txBody>
      </p:sp>
      <p:pic>
        <p:nvPicPr>
          <p:cNvPr id="21506" name="Picture 2" descr="http://seafishes.files.wordpress.com/2008/04/honduras-yellowtail-snapper.jpg?w=510&amp;h=369">
            <a:hlinkClick r:id="rId3"/>
          </p:cNvPr>
          <p:cNvPicPr>
            <a:picLocks noChangeAspect="1" noChangeArrowheads="1"/>
          </p:cNvPicPr>
          <p:nvPr/>
        </p:nvPicPr>
        <p:blipFill>
          <a:blip r:embed="rId4" cstate="print"/>
          <a:srcRect/>
          <a:stretch>
            <a:fillRect/>
          </a:stretch>
        </p:blipFill>
        <p:spPr bwMode="auto">
          <a:xfrm>
            <a:off x="26988" y="1371600"/>
            <a:ext cx="3173412" cy="2295525"/>
          </a:xfrm>
          <a:prstGeom prst="rect">
            <a:avLst/>
          </a:prstGeom>
          <a:noFill/>
          <a:ln w="9525">
            <a:noFill/>
            <a:miter lim="800000"/>
            <a:headEnd/>
            <a:tailEnd/>
          </a:ln>
        </p:spPr>
      </p:pic>
      <p:pic>
        <p:nvPicPr>
          <p:cNvPr id="21508" name="Picture 4" descr="http://www.seawater.no/fauna/Fisk/images/dsc03915.jpg">
            <a:hlinkClick r:id="rId5"/>
          </p:cNvPr>
          <p:cNvPicPr>
            <a:picLocks noChangeAspect="1" noChangeArrowheads="1"/>
          </p:cNvPicPr>
          <p:nvPr/>
        </p:nvPicPr>
        <p:blipFill>
          <a:blip r:embed="rId6" cstate="print"/>
          <a:srcRect/>
          <a:stretch>
            <a:fillRect/>
          </a:stretch>
        </p:blipFill>
        <p:spPr bwMode="auto">
          <a:xfrm>
            <a:off x="6019800" y="1295400"/>
            <a:ext cx="3124200" cy="2366963"/>
          </a:xfrm>
          <a:prstGeom prst="rect">
            <a:avLst/>
          </a:prstGeom>
          <a:noFill/>
          <a:ln w="9525">
            <a:noFill/>
            <a:miter lim="800000"/>
            <a:headEnd/>
            <a:tailEnd/>
          </a:ln>
        </p:spPr>
      </p:pic>
      <p:pic>
        <p:nvPicPr>
          <p:cNvPr id="21510" name="Picture 6" descr="ostrich picture"/>
          <p:cNvPicPr>
            <a:picLocks noChangeAspect="1" noChangeArrowheads="1"/>
          </p:cNvPicPr>
          <p:nvPr/>
        </p:nvPicPr>
        <p:blipFill>
          <a:blip r:embed="rId7" cstate="print"/>
          <a:srcRect/>
          <a:stretch>
            <a:fillRect/>
          </a:stretch>
        </p:blipFill>
        <p:spPr bwMode="auto">
          <a:xfrm>
            <a:off x="5168900" y="4403725"/>
            <a:ext cx="3517900" cy="2225675"/>
          </a:xfrm>
          <a:prstGeom prst="rect">
            <a:avLst/>
          </a:prstGeom>
          <a:noFill/>
          <a:ln w="9525">
            <a:noFill/>
            <a:miter lim="800000"/>
            <a:headEnd/>
            <a:tailEnd/>
          </a:ln>
        </p:spPr>
      </p:pic>
      <p:pic>
        <p:nvPicPr>
          <p:cNvPr id="21512" name="Picture 8" descr="http://www.bigmoviezone.com/filmsearch/movies/movie_photos/images/UnderTheSea13_439px.jpg"/>
          <p:cNvPicPr>
            <a:picLocks noChangeAspect="1" noChangeArrowheads="1"/>
          </p:cNvPicPr>
          <p:nvPr/>
        </p:nvPicPr>
        <p:blipFill>
          <a:blip r:embed="rId8" cstate="print"/>
          <a:srcRect/>
          <a:stretch>
            <a:fillRect/>
          </a:stretch>
        </p:blipFill>
        <p:spPr bwMode="auto">
          <a:xfrm>
            <a:off x="304800" y="4319588"/>
            <a:ext cx="3276600" cy="2176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506"/>
                                        </p:tgtEl>
                                        <p:attrNameLst>
                                          <p:attrName>style.visibility</p:attrName>
                                        </p:attrNameLst>
                                      </p:cBhvr>
                                      <p:to>
                                        <p:strVal val="visible"/>
                                      </p:to>
                                    </p:set>
                                    <p:anim calcmode="lin" valueType="num">
                                      <p:cBhvr additive="base">
                                        <p:cTn id="18" dur="500" fill="hold"/>
                                        <p:tgtEl>
                                          <p:spTgt spid="21506"/>
                                        </p:tgtEl>
                                        <p:attrNameLst>
                                          <p:attrName>ppt_x</p:attrName>
                                        </p:attrNameLst>
                                      </p:cBhvr>
                                      <p:tavLst>
                                        <p:tav tm="0">
                                          <p:val>
                                            <p:strVal val="#ppt_x"/>
                                          </p:val>
                                        </p:tav>
                                        <p:tav tm="100000">
                                          <p:val>
                                            <p:strVal val="#ppt_x"/>
                                          </p:val>
                                        </p:tav>
                                      </p:tavLst>
                                    </p:anim>
                                    <p:anim calcmode="lin" valueType="num">
                                      <p:cBhvr additive="base">
                                        <p:cTn id="19"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21508"/>
                                        </p:tgtEl>
                                        <p:attrNameLst>
                                          <p:attrName>style.visibility</p:attrName>
                                        </p:attrNameLst>
                                      </p:cBhvr>
                                      <p:to>
                                        <p:strVal val="visible"/>
                                      </p:to>
                                    </p:set>
                                    <p:animEffect transition="in" filter="wheel(4)">
                                      <p:cBhvr>
                                        <p:cTn id="24" dur="500"/>
                                        <p:tgtEl>
                                          <p:spTgt spid="2150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21512"/>
                                        </p:tgtEl>
                                        <p:attrNameLst>
                                          <p:attrName>style.visibility</p:attrName>
                                        </p:attrNameLst>
                                      </p:cBhvr>
                                      <p:to>
                                        <p:strVal val="visible"/>
                                      </p:to>
                                    </p:set>
                                    <p:animEffect transition="in" filter="wheel(4)">
                                      <p:cBhvr>
                                        <p:cTn id="29" dur="500"/>
                                        <p:tgtEl>
                                          <p:spTgt spid="21512"/>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21510"/>
                                        </p:tgtEl>
                                        <p:attrNameLst>
                                          <p:attrName>style.visibility</p:attrName>
                                        </p:attrNameLst>
                                      </p:cBhvr>
                                      <p:to>
                                        <p:strVal val="visible"/>
                                      </p:to>
                                    </p:set>
                                    <p:animEffect transition="in" filter="wheel(4)">
                                      <p:cBhvr>
                                        <p:cTn id="34"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76200"/>
            <a:ext cx="8229600" cy="1143000"/>
          </a:xfrm>
        </p:spPr>
        <p:txBody>
          <a:bodyPr/>
          <a:lstStyle/>
          <a:p>
            <a:pPr eaLnBrk="1" hangingPunct="1"/>
            <a:r>
              <a:rPr lang="en-US" smtClean="0">
                <a:solidFill>
                  <a:srgbClr val="FFFF00"/>
                </a:solidFill>
                <a:latin typeface="Comic Sans MS" pitchFamily="66" charset="0"/>
              </a:rPr>
              <a:t>Evolutionary Evidence</a:t>
            </a:r>
          </a:p>
        </p:txBody>
      </p:sp>
      <p:sp>
        <p:nvSpPr>
          <p:cNvPr id="7171" name="Content Placeholder 2"/>
          <p:cNvSpPr>
            <a:spLocks noGrp="1"/>
          </p:cNvSpPr>
          <p:nvPr>
            <p:ph idx="1"/>
          </p:nvPr>
        </p:nvSpPr>
        <p:spPr>
          <a:xfrm>
            <a:off x="228600" y="1219200"/>
            <a:ext cx="4419600" cy="5410200"/>
          </a:xfrm>
        </p:spPr>
        <p:txBody>
          <a:bodyPr/>
          <a:lstStyle/>
          <a:p>
            <a:pPr eaLnBrk="1" hangingPunct="1"/>
            <a:r>
              <a:rPr lang="en-US" sz="2400" smtClean="0">
                <a:solidFill>
                  <a:srgbClr val="FFFF00"/>
                </a:solidFill>
                <a:latin typeface="Comic Sans MS" pitchFamily="66" charset="0"/>
              </a:rPr>
              <a:t>Hagfish are the most primitive living craniates.</a:t>
            </a:r>
          </a:p>
          <a:p>
            <a:pPr eaLnBrk="1" hangingPunct="1"/>
            <a:r>
              <a:rPr lang="en-US" sz="2400" smtClean="0">
                <a:solidFill>
                  <a:srgbClr val="FFFF00"/>
                </a:solidFill>
                <a:latin typeface="Comic Sans MS" pitchFamily="66" charset="0"/>
              </a:rPr>
              <a:t>2 Key craniate characteristics is: </a:t>
            </a:r>
            <a:r>
              <a:rPr lang="en-US" sz="2400" b="1" u="sng" smtClean="0">
                <a:solidFill>
                  <a:srgbClr val="FFFF00"/>
                </a:solidFill>
                <a:latin typeface="Comic Sans MS" pitchFamily="66" charset="0"/>
              </a:rPr>
              <a:t>the brain and bone </a:t>
            </a:r>
          </a:p>
          <a:p>
            <a:pPr eaLnBrk="1" hangingPunct="1"/>
            <a:r>
              <a:rPr lang="en-US" sz="2400" smtClean="0">
                <a:solidFill>
                  <a:srgbClr val="FFFF00"/>
                </a:solidFill>
                <a:latin typeface="Comic Sans MS" pitchFamily="66" charset="0"/>
              </a:rPr>
              <a:t>530 million years ago possible fossil with brain</a:t>
            </a:r>
          </a:p>
          <a:p>
            <a:pPr eaLnBrk="1" hangingPunct="1"/>
            <a:r>
              <a:rPr lang="en-US" sz="2400" smtClean="0">
                <a:solidFill>
                  <a:srgbClr val="FFFF00"/>
                </a:solidFill>
                <a:latin typeface="Comic Sans MS" pitchFamily="66" charset="0"/>
              </a:rPr>
              <a:t>500 million years ago bone well developed in group of fishes called Ostracoderms (bony armor)</a:t>
            </a:r>
          </a:p>
        </p:txBody>
      </p:sp>
      <p:pic>
        <p:nvPicPr>
          <p:cNvPr id="7172" name="Picture 5" descr="http://www.indiana.edu/~librcsd/etext/hoosier/image/pa-18.jpg"/>
          <p:cNvPicPr>
            <a:picLocks noChangeAspect="1" noChangeArrowheads="1"/>
          </p:cNvPicPr>
          <p:nvPr/>
        </p:nvPicPr>
        <p:blipFill>
          <a:blip r:embed="rId3" cstate="print"/>
          <a:srcRect/>
          <a:stretch>
            <a:fillRect/>
          </a:stretch>
        </p:blipFill>
        <p:spPr bwMode="auto">
          <a:xfrm>
            <a:off x="4583113" y="914400"/>
            <a:ext cx="4179887" cy="4648200"/>
          </a:xfrm>
          <a:prstGeom prst="rect">
            <a:avLst/>
          </a:prstGeom>
          <a:noFill/>
          <a:ln w="9525">
            <a:noFill/>
            <a:miter lim="800000"/>
            <a:headEnd/>
            <a:tailEnd/>
          </a:ln>
        </p:spPr>
      </p:pic>
      <p:sp>
        <p:nvSpPr>
          <p:cNvPr id="5" name="Rectangle 4"/>
          <p:cNvSpPr/>
          <p:nvPr/>
        </p:nvSpPr>
        <p:spPr>
          <a:xfrm>
            <a:off x="4495800" y="5611813"/>
            <a:ext cx="4572000" cy="1169987"/>
          </a:xfrm>
          <a:prstGeom prst="rect">
            <a:avLst/>
          </a:prstGeom>
        </p:spPr>
        <p:txBody>
          <a:bodyPr>
            <a:spAutoFit/>
          </a:bodyPr>
          <a:lstStyle/>
          <a:p>
            <a:pPr>
              <a:defRPr/>
            </a:pPr>
            <a:r>
              <a:rPr lang="en-US" sz="1400" dirty="0">
                <a:solidFill>
                  <a:srgbClr val="FFFF00"/>
                </a:solidFill>
                <a:latin typeface="+mn-lt"/>
              </a:rPr>
              <a:t>The first vertebrates were fishlike animals that appeared more than 500 million years ago. The internal skeletons of these jawless creatures were cartilaginous and rarely preserved. </a:t>
            </a:r>
            <a:r>
              <a:rPr lang="en-US" sz="1400" dirty="0" err="1">
                <a:solidFill>
                  <a:srgbClr val="FFFF00"/>
                </a:solidFill>
                <a:latin typeface="+mn-lt"/>
              </a:rPr>
              <a:t>Ostracoderms</a:t>
            </a:r>
            <a:r>
              <a:rPr lang="en-US" sz="1400" dirty="0">
                <a:solidFill>
                  <a:srgbClr val="FFFF00"/>
                </a:solidFill>
                <a:latin typeface="+mn-lt"/>
              </a:rPr>
              <a:t> had bony external shields that covered the head and most of the trunk.</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latin typeface="Comic Sans MS" pitchFamily="66" charset="0"/>
              </a:rPr>
              <a:t>Why are fishes so successful?</a:t>
            </a:r>
          </a:p>
        </p:txBody>
      </p:sp>
      <p:sp>
        <p:nvSpPr>
          <p:cNvPr id="3" name="Content Placeholder 2"/>
          <p:cNvSpPr>
            <a:spLocks noGrp="1"/>
          </p:cNvSpPr>
          <p:nvPr>
            <p:ph idx="1"/>
          </p:nvPr>
        </p:nvSpPr>
        <p:spPr/>
        <p:txBody>
          <a:bodyPr/>
          <a:lstStyle/>
          <a:p>
            <a:r>
              <a:rPr lang="en-US" smtClean="0">
                <a:solidFill>
                  <a:srgbClr val="FFFF00"/>
                </a:solidFill>
                <a:latin typeface="Comic Sans MS" pitchFamily="66" charset="0"/>
              </a:rPr>
              <a:t>Adapt to environment</a:t>
            </a:r>
          </a:p>
          <a:p>
            <a:r>
              <a:rPr lang="en-US" smtClean="0">
                <a:solidFill>
                  <a:srgbClr val="FFFF00"/>
                </a:solidFill>
                <a:latin typeface="Comic Sans MS" pitchFamily="66" charset="0"/>
              </a:rPr>
              <a:t>Extract oxygen from small amounts of oxygen per unit volume</a:t>
            </a:r>
          </a:p>
          <a:p>
            <a:r>
              <a:rPr lang="en-US" smtClean="0">
                <a:solidFill>
                  <a:srgbClr val="FFFF00"/>
                </a:solidFill>
                <a:latin typeface="Comic Sans MS" pitchFamily="66" charset="0"/>
              </a:rPr>
              <a:t>Efficient locomotor structures </a:t>
            </a:r>
          </a:p>
          <a:p>
            <a:r>
              <a:rPr lang="en-US" smtClean="0">
                <a:solidFill>
                  <a:srgbClr val="FFFF00"/>
                </a:solidFill>
                <a:latin typeface="Comic Sans MS" pitchFamily="66" charset="0"/>
              </a:rPr>
              <a:t>High sensory system</a:t>
            </a:r>
          </a:p>
          <a:p>
            <a:r>
              <a:rPr lang="en-US" smtClean="0">
                <a:solidFill>
                  <a:srgbClr val="FFFF00"/>
                </a:solidFill>
                <a:latin typeface="Comic Sans MS" pitchFamily="66" charset="0"/>
              </a:rPr>
              <a:t>Efficient reproduction (produces overwhelming number of offspring)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CC">
            <a:alpha val="49019"/>
          </a:srgbClr>
        </a:solidFill>
        <a:effectLst/>
      </p:bgPr>
    </p:bg>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76200"/>
            <a:ext cx="8229600" cy="1143000"/>
          </a:xfrm>
        </p:spPr>
        <p:txBody>
          <a:bodyPr/>
          <a:lstStyle/>
          <a:p>
            <a:r>
              <a:rPr lang="en-US" smtClean="0">
                <a:solidFill>
                  <a:srgbClr val="FFFF00"/>
                </a:solidFill>
                <a:latin typeface="Comic Sans MS" pitchFamily="66" charset="0"/>
              </a:rPr>
              <a:t>Locomotion</a:t>
            </a:r>
          </a:p>
        </p:txBody>
      </p:sp>
      <p:sp>
        <p:nvSpPr>
          <p:cNvPr id="57347" name="Content Placeholder 2"/>
          <p:cNvSpPr>
            <a:spLocks noGrp="1"/>
          </p:cNvSpPr>
          <p:nvPr>
            <p:ph idx="1"/>
          </p:nvPr>
        </p:nvSpPr>
        <p:spPr>
          <a:xfrm>
            <a:off x="457200" y="1066800"/>
            <a:ext cx="5105400" cy="4525963"/>
          </a:xfrm>
        </p:spPr>
        <p:txBody>
          <a:bodyPr/>
          <a:lstStyle/>
          <a:p>
            <a:r>
              <a:rPr lang="en-US" smtClean="0">
                <a:solidFill>
                  <a:srgbClr val="FFFF00"/>
                </a:solidFill>
                <a:latin typeface="Comic Sans MS" pitchFamily="66" charset="0"/>
              </a:rPr>
              <a:t>Stream line shape</a:t>
            </a:r>
          </a:p>
          <a:p>
            <a:r>
              <a:rPr lang="en-US" smtClean="0">
                <a:solidFill>
                  <a:srgbClr val="FFFF00"/>
                </a:solidFill>
                <a:latin typeface="Comic Sans MS" pitchFamily="66" charset="0"/>
              </a:rPr>
              <a:t>Mucoid secretions lubricates body to decrease friction between fish and water</a:t>
            </a:r>
          </a:p>
          <a:p>
            <a:r>
              <a:rPr lang="en-US" smtClean="0">
                <a:solidFill>
                  <a:srgbClr val="FFFF00"/>
                </a:solidFill>
                <a:latin typeface="Comic Sans MS" pitchFamily="66" charset="0"/>
              </a:rPr>
              <a:t>Use fins and body wall to push against water.</a:t>
            </a:r>
          </a:p>
        </p:txBody>
      </p:sp>
      <p:pic>
        <p:nvPicPr>
          <p:cNvPr id="57348" name="Picture 2" descr="http://www.marinebiology.org/images/swimforces.GIF"/>
          <p:cNvPicPr>
            <a:picLocks noChangeAspect="1" noChangeArrowheads="1"/>
          </p:cNvPicPr>
          <p:nvPr/>
        </p:nvPicPr>
        <p:blipFill>
          <a:blip r:embed="rId2" cstate="print"/>
          <a:srcRect/>
          <a:stretch>
            <a:fillRect/>
          </a:stretch>
        </p:blipFill>
        <p:spPr bwMode="auto">
          <a:xfrm>
            <a:off x="5715000" y="1371600"/>
            <a:ext cx="3048000" cy="4905375"/>
          </a:xfrm>
          <a:prstGeom prst="rect">
            <a:avLst/>
          </a:prstGeom>
          <a:noFill/>
          <a:ln w="9525">
            <a:noFill/>
            <a:miter lim="800000"/>
            <a:headEnd/>
            <a:tailEnd/>
          </a:ln>
        </p:spPr>
      </p:pic>
      <p:sp>
        <p:nvSpPr>
          <p:cNvPr id="57349" name="Rectangle 4"/>
          <p:cNvSpPr>
            <a:spLocks noChangeArrowheads="1"/>
          </p:cNvSpPr>
          <p:nvPr/>
        </p:nvSpPr>
        <p:spPr bwMode="auto">
          <a:xfrm>
            <a:off x="685800" y="5105400"/>
            <a:ext cx="4572000" cy="1477963"/>
          </a:xfrm>
          <a:prstGeom prst="rect">
            <a:avLst/>
          </a:prstGeom>
          <a:noFill/>
          <a:ln w="9525">
            <a:noFill/>
            <a:miter lim="800000"/>
            <a:headEnd/>
            <a:tailEnd/>
          </a:ln>
        </p:spPr>
        <p:txBody>
          <a:bodyPr>
            <a:spAutoFit/>
          </a:bodyPr>
          <a:lstStyle/>
          <a:p>
            <a:r>
              <a:rPr lang="en-US">
                <a:solidFill>
                  <a:srgbClr val="FFFF00"/>
                </a:solidFill>
              </a:rPr>
              <a:t>The muscles provide the power for swimming and constitute up to 80% of the fish itself. The muscles are arranged in multiple directions (myomeres) that allow the fish to move in any direction</a:t>
            </a:r>
            <a:r>
              <a:rPr lang="en-US"/>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92100"/>
            <a:ext cx="8229600" cy="698500"/>
          </a:xfrm>
        </p:spPr>
        <p:txBody>
          <a:bodyPr/>
          <a:lstStyle/>
          <a:p>
            <a:pPr eaLnBrk="1" hangingPunct="1"/>
            <a:r>
              <a:rPr lang="en-US" sz="4000" smtClean="0">
                <a:solidFill>
                  <a:srgbClr val="FFFF00"/>
                </a:solidFill>
                <a:latin typeface="Comic Sans MS" pitchFamily="66" charset="0"/>
              </a:rPr>
              <a:t>Locomotion</a:t>
            </a:r>
            <a:endParaRPr lang="en-CA" sz="4000" smtClean="0"/>
          </a:p>
        </p:txBody>
      </p:sp>
      <p:sp>
        <p:nvSpPr>
          <p:cNvPr id="58371" name="Rectangle 4"/>
          <p:cNvSpPr>
            <a:spLocks noGrp="1" noChangeArrowheads="1"/>
          </p:cNvSpPr>
          <p:nvPr>
            <p:ph type="body" sz="half" idx="1"/>
          </p:nvPr>
        </p:nvSpPr>
        <p:spPr>
          <a:xfrm>
            <a:off x="457200" y="1066800"/>
            <a:ext cx="8382000" cy="3124200"/>
          </a:xfrm>
        </p:spPr>
        <p:txBody>
          <a:bodyPr/>
          <a:lstStyle/>
          <a:p>
            <a:pPr eaLnBrk="1" hangingPunct="1"/>
            <a:r>
              <a:rPr lang="en-US" sz="2800" smtClean="0">
                <a:solidFill>
                  <a:srgbClr val="FFFF00"/>
                </a:solidFill>
                <a:latin typeface="Comic Sans MS" pitchFamily="66" charset="0"/>
              </a:rPr>
              <a:t> The trunk and tail musculature propels a fish.</a:t>
            </a:r>
          </a:p>
          <a:p>
            <a:pPr eaLnBrk="1" hangingPunct="1"/>
            <a:r>
              <a:rPr lang="en-US" sz="2800" smtClean="0">
                <a:solidFill>
                  <a:srgbClr val="FFFF00"/>
                </a:solidFill>
                <a:latin typeface="Comic Sans MS" pitchFamily="66" charset="0"/>
              </a:rPr>
              <a:t>Muscles are arranged in </a:t>
            </a:r>
            <a:r>
              <a:rPr lang="en-US" sz="2800" b="1" u="sng" smtClean="0">
                <a:solidFill>
                  <a:srgbClr val="FFFF00"/>
                </a:solidFill>
                <a:latin typeface="Comic Sans MS" pitchFamily="66" charset="0"/>
              </a:rPr>
              <a:t>zigzag bands </a:t>
            </a:r>
            <a:r>
              <a:rPr lang="en-US" sz="2800" smtClean="0">
                <a:solidFill>
                  <a:srgbClr val="FFFF00"/>
                </a:solidFill>
                <a:latin typeface="Comic Sans MS" pitchFamily="66" charset="0"/>
              </a:rPr>
              <a:t>called myomeres; they have the shape of a W on the side of the fish.</a:t>
            </a:r>
          </a:p>
          <a:p>
            <a:pPr eaLnBrk="1" hangingPunct="1"/>
            <a:r>
              <a:rPr lang="en-US" sz="2800" smtClean="0">
                <a:solidFill>
                  <a:srgbClr val="FFFF00"/>
                </a:solidFill>
                <a:latin typeface="Comic Sans MS" pitchFamily="66" charset="0"/>
              </a:rPr>
              <a:t>Internally the bands are folded and nested; each myomere pulls on several vertebrae. </a:t>
            </a:r>
          </a:p>
        </p:txBody>
      </p:sp>
      <p:pic>
        <p:nvPicPr>
          <p:cNvPr id="58372" name="Picture 6" descr="24_24"/>
          <p:cNvPicPr>
            <a:picLocks noGrp="1" noChangeAspect="1" noChangeArrowheads="1"/>
          </p:cNvPicPr>
          <p:nvPr>
            <p:ph sz="half" idx="2"/>
          </p:nvPr>
        </p:nvPicPr>
        <p:blipFill>
          <a:blip r:embed="rId3" cstate="print"/>
          <a:srcRect/>
          <a:stretch>
            <a:fillRect/>
          </a:stretch>
        </p:blipFill>
        <p:spPr>
          <a:xfrm>
            <a:off x="1339850" y="4114800"/>
            <a:ext cx="6508750" cy="2416175"/>
          </a:xfr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0"/>
            <a:ext cx="8229600" cy="1143000"/>
          </a:xfrm>
        </p:spPr>
        <p:txBody>
          <a:bodyPr/>
          <a:lstStyle/>
          <a:p>
            <a:r>
              <a:rPr lang="en-US" smtClean="0">
                <a:solidFill>
                  <a:srgbClr val="FFFF00"/>
                </a:solidFill>
                <a:latin typeface="Comic Sans MS" pitchFamily="66" charset="0"/>
              </a:rPr>
              <a:t>Nutrition and Digestion</a:t>
            </a:r>
          </a:p>
        </p:txBody>
      </p:sp>
      <p:sp>
        <p:nvSpPr>
          <p:cNvPr id="59395" name="Content Placeholder 2"/>
          <p:cNvSpPr>
            <a:spLocks noGrp="1"/>
          </p:cNvSpPr>
          <p:nvPr>
            <p:ph idx="1"/>
          </p:nvPr>
        </p:nvSpPr>
        <p:spPr>
          <a:xfrm>
            <a:off x="609600" y="990600"/>
            <a:ext cx="8229600" cy="4525963"/>
          </a:xfrm>
        </p:spPr>
        <p:txBody>
          <a:bodyPr/>
          <a:lstStyle/>
          <a:p>
            <a:r>
              <a:rPr lang="en-US" smtClean="0">
                <a:solidFill>
                  <a:srgbClr val="FFFF00"/>
                </a:solidFill>
                <a:latin typeface="Comic Sans MS" pitchFamily="66" charset="0"/>
              </a:rPr>
              <a:t>Most are predators (always searching for food)</a:t>
            </a:r>
          </a:p>
          <a:p>
            <a:pPr lvl="1"/>
            <a:r>
              <a:rPr lang="en-US" smtClean="0">
                <a:solidFill>
                  <a:srgbClr val="FFFF00"/>
                </a:solidFill>
                <a:latin typeface="Comic Sans MS" pitchFamily="66" charset="0"/>
              </a:rPr>
              <a:t>Invertebrates, vertebrates</a:t>
            </a:r>
          </a:p>
          <a:p>
            <a:pPr lvl="1"/>
            <a:r>
              <a:rPr lang="en-US" smtClean="0">
                <a:solidFill>
                  <a:srgbClr val="FFFF00"/>
                </a:solidFill>
                <a:latin typeface="Comic Sans MS" pitchFamily="66" charset="0"/>
              </a:rPr>
              <a:t>Swallow prey whole</a:t>
            </a:r>
          </a:p>
          <a:p>
            <a:pPr lvl="1"/>
            <a:r>
              <a:rPr lang="en-US" smtClean="0">
                <a:solidFill>
                  <a:srgbClr val="FFFF00"/>
                </a:solidFill>
                <a:latin typeface="Comic Sans MS" pitchFamily="66" charset="0"/>
              </a:rPr>
              <a:t>Capture prey: suction-closing the opercula and rapidly opening mouth</a:t>
            </a:r>
          </a:p>
          <a:p>
            <a:r>
              <a:rPr lang="en-US" smtClean="0">
                <a:solidFill>
                  <a:srgbClr val="FFFF00"/>
                </a:solidFill>
                <a:latin typeface="Comic Sans MS" pitchFamily="66" charset="0"/>
              </a:rPr>
              <a:t>Some filter feeders- </a:t>
            </a:r>
            <a:r>
              <a:rPr lang="en-US" b="1" u="sng" smtClean="0">
                <a:solidFill>
                  <a:srgbClr val="FFFF00"/>
                </a:solidFill>
                <a:latin typeface="Comic Sans MS" pitchFamily="66" charset="0"/>
              </a:rPr>
              <a:t>Gill rakers</a:t>
            </a:r>
            <a:r>
              <a:rPr lang="en-US" smtClean="0">
                <a:solidFill>
                  <a:srgbClr val="FFFF00"/>
                </a:solidFill>
                <a:latin typeface="Comic Sans MS" pitchFamily="66" charset="0"/>
              </a:rPr>
              <a:t>: trap plankton while the fish is swimming with mouth open.</a:t>
            </a:r>
          </a:p>
          <a:p>
            <a:r>
              <a:rPr lang="en-US" smtClean="0">
                <a:solidFill>
                  <a:srgbClr val="FFFF00"/>
                </a:solidFill>
                <a:latin typeface="Comic Sans MS" pitchFamily="66" charset="0"/>
              </a:rPr>
              <a:t>Some herbivores and omnivores</a:t>
            </a:r>
          </a:p>
          <a:p>
            <a:pPr>
              <a:buFont typeface="Arial" charset="0"/>
              <a:buNone/>
            </a:pPr>
            <a:r>
              <a:rPr lang="en-US" smtClean="0">
                <a:solidFill>
                  <a:srgbClr val="FFFF00"/>
                </a:solidFill>
                <a:latin typeface="Comic Sans MS" pitchFamily="66" charset="0"/>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solidFill>
                  <a:srgbClr val="FFFF00"/>
                </a:solidFill>
                <a:latin typeface="Comic Sans MS" pitchFamily="66" charset="0"/>
              </a:rPr>
              <a:t>Nutrition and Digestion</a:t>
            </a:r>
            <a:endParaRPr lang="en-US" smtClean="0"/>
          </a:p>
        </p:txBody>
      </p:sp>
      <p:sp>
        <p:nvSpPr>
          <p:cNvPr id="60419" name="Content Placeholder 2"/>
          <p:cNvSpPr>
            <a:spLocks noGrp="1"/>
          </p:cNvSpPr>
          <p:nvPr>
            <p:ph idx="1"/>
          </p:nvPr>
        </p:nvSpPr>
        <p:spPr/>
        <p:txBody>
          <a:bodyPr/>
          <a:lstStyle/>
          <a:p>
            <a:endParaRPr lang="en-US" smtClean="0"/>
          </a:p>
        </p:txBody>
      </p:sp>
      <p:pic>
        <p:nvPicPr>
          <p:cNvPr id="60420" name="Picture 2" descr="Whale-Shark"/>
          <p:cNvPicPr>
            <a:picLocks noChangeAspect="1" noChangeArrowheads="1"/>
          </p:cNvPicPr>
          <p:nvPr/>
        </p:nvPicPr>
        <p:blipFill>
          <a:blip r:embed="rId2" cstate="print"/>
          <a:srcRect/>
          <a:stretch>
            <a:fillRect/>
          </a:stretch>
        </p:blipFill>
        <p:spPr bwMode="auto">
          <a:xfrm>
            <a:off x="152400" y="1301750"/>
            <a:ext cx="4953000" cy="3575050"/>
          </a:xfrm>
          <a:prstGeom prst="rect">
            <a:avLst/>
          </a:prstGeom>
          <a:noFill/>
          <a:ln w="9525">
            <a:noFill/>
            <a:miter lim="800000"/>
            <a:headEnd/>
            <a:tailEnd/>
          </a:ln>
        </p:spPr>
      </p:pic>
      <p:sp>
        <p:nvSpPr>
          <p:cNvPr id="60421" name="Rectangle 4"/>
          <p:cNvSpPr>
            <a:spLocks noChangeArrowheads="1"/>
          </p:cNvSpPr>
          <p:nvPr/>
        </p:nvSpPr>
        <p:spPr bwMode="auto">
          <a:xfrm>
            <a:off x="304800" y="4943475"/>
            <a:ext cx="4572000" cy="923925"/>
          </a:xfrm>
          <a:prstGeom prst="rect">
            <a:avLst/>
          </a:prstGeom>
          <a:noFill/>
          <a:ln w="9525">
            <a:noFill/>
            <a:miter lim="800000"/>
            <a:headEnd/>
            <a:tailEnd/>
          </a:ln>
        </p:spPr>
        <p:txBody>
          <a:bodyPr>
            <a:spAutoFit/>
          </a:bodyPr>
          <a:lstStyle/>
          <a:p>
            <a:r>
              <a:rPr lang="en-US">
                <a:solidFill>
                  <a:srgbClr val="FFFF00"/>
                </a:solidFill>
              </a:rPr>
              <a:t>Whale Sharks live in the Tropical Warm Waters all around the world. For eating, they swim quite near the water surface.</a:t>
            </a:r>
          </a:p>
        </p:txBody>
      </p:sp>
      <p:pic>
        <p:nvPicPr>
          <p:cNvPr id="60422" name="Picture 4" descr="A giant grouper at the Georgia Aquarium, seen swimming among schools of other fish">
            <a:hlinkClick r:id="rId3" tooltip="A giant grouper at the Georgia Aquarium, seen swimming among schools of other fish"/>
          </p:cNvPr>
          <p:cNvPicPr>
            <a:picLocks noChangeAspect="1" noChangeArrowheads="1"/>
          </p:cNvPicPr>
          <p:nvPr/>
        </p:nvPicPr>
        <p:blipFill>
          <a:blip r:embed="rId4" cstate="print"/>
          <a:srcRect/>
          <a:stretch>
            <a:fillRect/>
          </a:stretch>
        </p:blipFill>
        <p:spPr bwMode="auto">
          <a:xfrm>
            <a:off x="5562600" y="1752600"/>
            <a:ext cx="2743200" cy="3043238"/>
          </a:xfrm>
          <a:prstGeom prst="rect">
            <a:avLst/>
          </a:prstGeom>
          <a:noFill/>
          <a:ln w="9525">
            <a:noFill/>
            <a:miter lim="800000"/>
            <a:headEnd/>
            <a:tailEnd/>
          </a:ln>
        </p:spPr>
      </p:pic>
      <p:sp>
        <p:nvSpPr>
          <p:cNvPr id="60423" name="Rectangle 5"/>
          <p:cNvSpPr>
            <a:spLocks noChangeArrowheads="1"/>
          </p:cNvSpPr>
          <p:nvPr/>
        </p:nvSpPr>
        <p:spPr bwMode="auto">
          <a:xfrm>
            <a:off x="5638800" y="4953000"/>
            <a:ext cx="2514600" cy="1477963"/>
          </a:xfrm>
          <a:prstGeom prst="rect">
            <a:avLst/>
          </a:prstGeom>
          <a:noFill/>
          <a:ln w="9525">
            <a:noFill/>
            <a:miter lim="800000"/>
            <a:headEnd/>
            <a:tailEnd/>
          </a:ln>
        </p:spPr>
        <p:txBody>
          <a:bodyPr anchor="ctr">
            <a:spAutoFit/>
          </a:bodyPr>
          <a:lstStyle/>
          <a:p>
            <a:pPr algn="ctr" eaLnBrk="0" hangingPunct="0"/>
            <a:r>
              <a:rPr lang="en-US">
                <a:solidFill>
                  <a:srgbClr val="FFFF00"/>
                </a:solidFill>
                <a:latin typeface="Courier New" pitchFamily="49" charset="0"/>
              </a:rPr>
              <a:t>A giant grouper  seen </a:t>
            </a:r>
          </a:p>
          <a:p>
            <a:pPr algn="ctr" eaLnBrk="0" hangingPunct="0"/>
            <a:r>
              <a:rPr lang="en-US">
                <a:solidFill>
                  <a:srgbClr val="FFFF00"/>
                </a:solidFill>
                <a:latin typeface="Courier New" pitchFamily="49" charset="0"/>
              </a:rPr>
              <a:t>swimming among schools of other fish</a:t>
            </a:r>
            <a:endParaRPr lang="en-US">
              <a:solidFill>
                <a:srgbClr val="FFFF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CC">
            <a:alpha val="34901"/>
          </a:srgbClr>
        </a:solidFill>
        <a:effectLst/>
      </p:bgPr>
    </p:bg>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solidFill>
                  <a:srgbClr val="FFFF00"/>
                </a:solidFill>
                <a:latin typeface="Comic Sans MS" pitchFamily="66" charset="0"/>
              </a:rPr>
              <a:t>Circulation and Gas Exchange</a:t>
            </a:r>
            <a:endParaRPr lang="en-US" smtClean="0"/>
          </a:p>
        </p:txBody>
      </p:sp>
      <p:sp>
        <p:nvSpPr>
          <p:cNvPr id="61443" name="Content Placeholder 2"/>
          <p:cNvSpPr>
            <a:spLocks noGrp="1"/>
          </p:cNvSpPr>
          <p:nvPr>
            <p:ph idx="1"/>
          </p:nvPr>
        </p:nvSpPr>
        <p:spPr/>
        <p:txBody>
          <a:bodyPr/>
          <a:lstStyle/>
          <a:p>
            <a:r>
              <a:rPr lang="en-US" smtClean="0">
                <a:solidFill>
                  <a:srgbClr val="FFFF00"/>
                </a:solidFill>
                <a:latin typeface="Comic Sans MS" pitchFamily="66" charset="0"/>
              </a:rPr>
              <a:t>The heart only has two chambers</a:t>
            </a:r>
          </a:p>
          <a:p>
            <a:r>
              <a:rPr lang="en-US" smtClean="0">
                <a:solidFill>
                  <a:srgbClr val="FFFF00"/>
                </a:solidFill>
                <a:latin typeface="Comic Sans MS" pitchFamily="66" charset="0"/>
              </a:rPr>
              <a:t>Fish heart only pumps blood in one direction</a:t>
            </a:r>
            <a:endParaRPr lang="en-US" smtClean="0">
              <a:latin typeface="Comic Sans MS" pitchFamily="66" charset="0"/>
            </a:endParaRPr>
          </a:p>
        </p:txBody>
      </p:sp>
      <p:pic>
        <p:nvPicPr>
          <p:cNvPr id="61444" name="Picture 2" descr="img005.gif (2152 bytes)"/>
          <p:cNvPicPr>
            <a:picLocks noChangeAspect="1" noChangeArrowheads="1"/>
          </p:cNvPicPr>
          <p:nvPr/>
        </p:nvPicPr>
        <p:blipFill>
          <a:blip r:embed="rId2" cstate="print"/>
          <a:srcRect/>
          <a:stretch>
            <a:fillRect/>
          </a:stretch>
        </p:blipFill>
        <p:spPr bwMode="auto">
          <a:xfrm>
            <a:off x="1389063" y="3178175"/>
            <a:ext cx="6002337" cy="30702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4294967295"/>
          </p:nvPr>
        </p:nvSpPr>
        <p:spPr>
          <a:xfrm>
            <a:off x="0" y="503238"/>
            <a:ext cx="6172200" cy="4525962"/>
          </a:xfrm>
        </p:spPr>
        <p:txBody>
          <a:bodyPr/>
          <a:lstStyle/>
          <a:p>
            <a:r>
              <a:rPr lang="en-US" sz="2800" dirty="0" smtClean="0">
                <a:solidFill>
                  <a:srgbClr val="FFFF00"/>
                </a:solidFill>
                <a:latin typeface="Comic Sans MS" pitchFamily="66" charset="0"/>
              </a:rPr>
              <a:t>The blood enters the </a:t>
            </a:r>
            <a:r>
              <a:rPr lang="en-US" sz="2800" b="1" u="sng" dirty="0" smtClean="0">
                <a:solidFill>
                  <a:srgbClr val="FFFF00"/>
                </a:solidFill>
                <a:latin typeface="Comic Sans MS" pitchFamily="66" charset="0"/>
              </a:rPr>
              <a:t>heart</a:t>
            </a:r>
            <a:r>
              <a:rPr lang="en-US" sz="2800" dirty="0" smtClean="0">
                <a:solidFill>
                  <a:srgbClr val="FFFF00"/>
                </a:solidFill>
                <a:latin typeface="Comic Sans MS" pitchFamily="66" charset="0"/>
              </a:rPr>
              <a:t> through a </a:t>
            </a:r>
            <a:r>
              <a:rPr lang="en-US" sz="2800" b="1" u="sng" dirty="0" smtClean="0">
                <a:solidFill>
                  <a:srgbClr val="FFFF00"/>
                </a:solidFill>
                <a:latin typeface="Comic Sans MS" pitchFamily="66" charset="0"/>
              </a:rPr>
              <a:t>vein</a:t>
            </a:r>
            <a:r>
              <a:rPr lang="en-US" sz="2800" dirty="0" smtClean="0">
                <a:solidFill>
                  <a:srgbClr val="FFFF00"/>
                </a:solidFill>
                <a:latin typeface="Comic Sans MS" pitchFamily="66" charset="0"/>
              </a:rPr>
              <a:t> </a:t>
            </a:r>
          </a:p>
          <a:p>
            <a:r>
              <a:rPr lang="en-US" sz="2800" dirty="0" smtClean="0">
                <a:solidFill>
                  <a:srgbClr val="FFFF00"/>
                </a:solidFill>
                <a:latin typeface="Comic Sans MS" pitchFamily="66" charset="0"/>
              </a:rPr>
              <a:t>Exits through a vein on its way to the </a:t>
            </a:r>
            <a:r>
              <a:rPr lang="en-US" sz="2800" b="1" u="sng" dirty="0" smtClean="0">
                <a:solidFill>
                  <a:srgbClr val="FFFF00"/>
                </a:solidFill>
                <a:latin typeface="Comic Sans MS" pitchFamily="66" charset="0"/>
              </a:rPr>
              <a:t>gills</a:t>
            </a:r>
            <a:r>
              <a:rPr lang="en-US" sz="2800" dirty="0" smtClean="0">
                <a:solidFill>
                  <a:srgbClr val="FFFF00"/>
                </a:solidFill>
                <a:latin typeface="Comic Sans MS" pitchFamily="66" charset="0"/>
              </a:rPr>
              <a:t>. </a:t>
            </a:r>
          </a:p>
          <a:p>
            <a:r>
              <a:rPr lang="en-US" sz="2800" dirty="0" smtClean="0">
                <a:solidFill>
                  <a:srgbClr val="FFFF00"/>
                </a:solidFill>
                <a:latin typeface="Comic Sans MS" pitchFamily="66" charset="0"/>
              </a:rPr>
              <a:t>In the gills, the </a:t>
            </a:r>
            <a:r>
              <a:rPr lang="en-US" sz="2800" b="1" u="sng" dirty="0" smtClean="0">
                <a:solidFill>
                  <a:srgbClr val="FFFF00"/>
                </a:solidFill>
                <a:latin typeface="Comic Sans MS" pitchFamily="66" charset="0"/>
              </a:rPr>
              <a:t>blood picks up oxygen</a:t>
            </a:r>
            <a:r>
              <a:rPr lang="en-US" sz="2800" dirty="0" smtClean="0">
                <a:solidFill>
                  <a:srgbClr val="FFFF00"/>
                </a:solidFill>
                <a:latin typeface="Comic Sans MS" pitchFamily="66" charset="0"/>
              </a:rPr>
              <a:t> from the surrounding water and leaves the gills in </a:t>
            </a:r>
            <a:r>
              <a:rPr lang="en-US" sz="2800" b="1" u="sng" dirty="0" smtClean="0">
                <a:solidFill>
                  <a:srgbClr val="FFFF00"/>
                </a:solidFill>
                <a:latin typeface="Comic Sans MS" pitchFamily="66" charset="0"/>
              </a:rPr>
              <a:t>arteries</a:t>
            </a:r>
            <a:r>
              <a:rPr lang="en-US" sz="2800" dirty="0" smtClean="0">
                <a:solidFill>
                  <a:srgbClr val="FFFF00"/>
                </a:solidFill>
                <a:latin typeface="Comic Sans MS" pitchFamily="66" charset="0"/>
              </a:rPr>
              <a:t>, which go to the body.</a:t>
            </a:r>
          </a:p>
          <a:p>
            <a:r>
              <a:rPr lang="en-US" sz="2800" dirty="0" smtClean="0">
                <a:solidFill>
                  <a:srgbClr val="FFFF00"/>
                </a:solidFill>
                <a:latin typeface="Comic Sans MS" pitchFamily="66" charset="0"/>
              </a:rPr>
              <a:t>The </a:t>
            </a:r>
            <a:r>
              <a:rPr lang="en-US" sz="2800" b="1" u="sng" dirty="0" smtClean="0">
                <a:solidFill>
                  <a:srgbClr val="FFFF00"/>
                </a:solidFill>
                <a:latin typeface="Comic Sans MS" pitchFamily="66" charset="0"/>
              </a:rPr>
              <a:t>oxygen is used </a:t>
            </a:r>
            <a:r>
              <a:rPr lang="en-US" sz="2800" dirty="0" smtClean="0">
                <a:solidFill>
                  <a:srgbClr val="FFFF00"/>
                </a:solidFill>
                <a:latin typeface="Comic Sans MS" pitchFamily="66" charset="0"/>
              </a:rPr>
              <a:t>in the body and goes </a:t>
            </a:r>
            <a:r>
              <a:rPr lang="en-US" sz="2800" b="1" u="sng" dirty="0" smtClean="0">
                <a:solidFill>
                  <a:srgbClr val="FFFF00"/>
                </a:solidFill>
                <a:latin typeface="Comic Sans MS" pitchFamily="66" charset="0"/>
              </a:rPr>
              <a:t>back to the heart</a:t>
            </a:r>
            <a:r>
              <a:rPr lang="en-US" sz="2800" dirty="0" smtClean="0">
                <a:solidFill>
                  <a:srgbClr val="FFFF00"/>
                </a:solidFill>
                <a:latin typeface="Comic Sans MS" pitchFamily="66" charset="0"/>
              </a:rPr>
              <a:t>. </a:t>
            </a:r>
          </a:p>
          <a:p>
            <a:r>
              <a:rPr lang="en-US" sz="2800" dirty="0" smtClean="0">
                <a:solidFill>
                  <a:srgbClr val="FFFF00"/>
                </a:solidFill>
                <a:latin typeface="Comic Sans MS" pitchFamily="66" charset="0"/>
              </a:rPr>
              <a:t>A very simple closed-circle circulatory system</a:t>
            </a:r>
            <a:r>
              <a:rPr lang="en-US" sz="2800" dirty="0" smtClean="0">
                <a:solidFill>
                  <a:srgbClr val="FFFF00"/>
                </a:solidFill>
              </a:rPr>
              <a:t>.</a:t>
            </a:r>
            <a:endParaRPr lang="en-US" sz="2800" dirty="0" smtClean="0"/>
          </a:p>
        </p:txBody>
      </p:sp>
      <p:pic>
        <p:nvPicPr>
          <p:cNvPr id="62468" name="Picture 2" descr="http://www.ideacenter.org/stuff/contentmgr/files/38ed8a0c6db7a4f1a37e405922c364bd/misc/hearts.jpg"/>
          <p:cNvPicPr>
            <a:picLocks noChangeAspect="1" noChangeArrowheads="1"/>
          </p:cNvPicPr>
          <p:nvPr/>
        </p:nvPicPr>
        <p:blipFill>
          <a:blip r:embed="rId2" cstate="print"/>
          <a:srcRect t="5582" r="71477"/>
          <a:stretch>
            <a:fillRect/>
          </a:stretch>
        </p:blipFill>
        <p:spPr bwMode="auto">
          <a:xfrm>
            <a:off x="6629400" y="304800"/>
            <a:ext cx="2209800" cy="62484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CC">
            <a:alpha val="3137"/>
          </a:srgbClr>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04800" y="304800"/>
            <a:ext cx="6096000" cy="1447800"/>
          </a:xfrm>
        </p:spPr>
        <p:txBody>
          <a:bodyPr/>
          <a:lstStyle/>
          <a:p>
            <a:pPr algn="l" eaLnBrk="1" hangingPunct="1"/>
            <a:r>
              <a:rPr lang="en-US" b="1" smtClean="0"/>
              <a:t>SINGLE loop </a:t>
            </a:r>
            <a:br>
              <a:rPr lang="en-US" b="1" smtClean="0"/>
            </a:br>
            <a:r>
              <a:rPr lang="en-US" b="1" smtClean="0"/>
              <a:t>CLOSED circulation</a:t>
            </a:r>
          </a:p>
        </p:txBody>
      </p:sp>
      <p:pic>
        <p:nvPicPr>
          <p:cNvPr id="63491" name="Picture 11" descr="1 loop circulation"/>
          <p:cNvPicPr>
            <a:picLocks noGrp="1" noChangeAspect="1" noChangeArrowheads="1"/>
          </p:cNvPicPr>
          <p:nvPr>
            <p:ph type="clipArt" sz="half" idx="1"/>
          </p:nvPr>
        </p:nvPicPr>
        <p:blipFill>
          <a:blip r:embed="rId2" cstate="print">
            <a:clrChange>
              <a:clrFrom>
                <a:srgbClr val="FFFFFF"/>
              </a:clrFrom>
              <a:clrTo>
                <a:srgbClr val="FFFFFF">
                  <a:alpha val="0"/>
                </a:srgbClr>
              </a:clrTo>
            </a:clrChange>
          </a:blip>
          <a:srcRect/>
          <a:stretch>
            <a:fillRect/>
          </a:stretch>
        </p:blipFill>
        <p:spPr>
          <a:xfrm>
            <a:off x="304800" y="2209800"/>
            <a:ext cx="5105400" cy="2608263"/>
          </a:xfrm>
          <a:noFill/>
        </p:spPr>
      </p:pic>
      <p:pic>
        <p:nvPicPr>
          <p:cNvPr id="63492" name="Picture 15" descr="fish circulati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65800" y="228600"/>
            <a:ext cx="31115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solidFill>
                  <a:srgbClr val="FFFF00"/>
                </a:solidFill>
                <a:latin typeface="Comic Sans MS" pitchFamily="66" charset="0"/>
              </a:rPr>
              <a:t>Circulation and Gas Exchange</a:t>
            </a:r>
            <a:endParaRPr lang="en-US" smtClean="0"/>
          </a:p>
        </p:txBody>
      </p:sp>
      <p:sp>
        <p:nvSpPr>
          <p:cNvPr id="64515" name="Content Placeholder 2"/>
          <p:cNvSpPr>
            <a:spLocks noGrp="1"/>
          </p:cNvSpPr>
          <p:nvPr>
            <p:ph idx="1"/>
          </p:nvPr>
        </p:nvSpPr>
        <p:spPr>
          <a:xfrm>
            <a:off x="0" y="1219200"/>
            <a:ext cx="4953000" cy="4525963"/>
          </a:xfrm>
        </p:spPr>
        <p:txBody>
          <a:bodyPr/>
          <a:lstStyle/>
          <a:p>
            <a:pPr>
              <a:buFont typeface="Arial" charset="0"/>
              <a:buNone/>
            </a:pPr>
            <a:r>
              <a:rPr lang="en-US" smtClean="0">
                <a:solidFill>
                  <a:srgbClr val="FFFF00"/>
                </a:solidFill>
                <a:latin typeface="Comic Sans MS" pitchFamily="66" charset="0"/>
              </a:rPr>
              <a:t>The gills</a:t>
            </a:r>
          </a:p>
          <a:p>
            <a:r>
              <a:rPr lang="en-US" smtClean="0">
                <a:solidFill>
                  <a:srgbClr val="FFFF00"/>
                </a:solidFill>
                <a:latin typeface="Comic Sans MS" pitchFamily="66" charset="0"/>
              </a:rPr>
              <a:t>the gills are composed of </a:t>
            </a:r>
          </a:p>
          <a:p>
            <a:pPr lvl="1"/>
            <a:r>
              <a:rPr lang="en-US" smtClean="0">
                <a:solidFill>
                  <a:srgbClr val="FFFF00"/>
                </a:solidFill>
                <a:latin typeface="Comic Sans MS" pitchFamily="66" charset="0"/>
              </a:rPr>
              <a:t>a gill arch (which gives the gill rigid support), </a:t>
            </a:r>
          </a:p>
          <a:p>
            <a:pPr lvl="1"/>
            <a:r>
              <a:rPr lang="en-US" smtClean="0">
                <a:solidFill>
                  <a:srgbClr val="FFFF00"/>
                </a:solidFill>
                <a:latin typeface="Comic Sans MS" pitchFamily="66" charset="0"/>
              </a:rPr>
              <a:t>gill filaments (always paired)</a:t>
            </a:r>
          </a:p>
          <a:p>
            <a:pPr lvl="1"/>
            <a:r>
              <a:rPr lang="en-US" smtClean="0">
                <a:solidFill>
                  <a:srgbClr val="FFFF00"/>
                </a:solidFill>
                <a:latin typeface="Comic Sans MS" pitchFamily="66" charset="0"/>
              </a:rPr>
              <a:t>secondary lamellae (where gas exchange takes place)</a:t>
            </a:r>
          </a:p>
          <a:p>
            <a:endParaRPr lang="en-US" smtClean="0"/>
          </a:p>
        </p:txBody>
      </p:sp>
      <p:pic>
        <p:nvPicPr>
          <p:cNvPr id="64516" name="Picture 2" descr="http://www.emc.maricopa.edu/faculty/farabee/biobk/countercurr1.gif"/>
          <p:cNvPicPr>
            <a:picLocks noChangeAspect="1" noChangeArrowheads="1"/>
          </p:cNvPicPr>
          <p:nvPr/>
        </p:nvPicPr>
        <p:blipFill>
          <a:blip r:embed="rId2" cstate="print"/>
          <a:srcRect/>
          <a:stretch>
            <a:fillRect/>
          </a:stretch>
        </p:blipFill>
        <p:spPr bwMode="auto">
          <a:xfrm>
            <a:off x="4714875" y="1676400"/>
            <a:ext cx="4429125" cy="484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0"/>
            <a:ext cx="7772400" cy="1143000"/>
          </a:xfrm>
        </p:spPr>
        <p:txBody>
          <a:bodyPr/>
          <a:lstStyle/>
          <a:p>
            <a:pPr eaLnBrk="1" hangingPunct="1"/>
            <a:r>
              <a:rPr lang="en-US" sz="6000" b="1" smtClean="0"/>
              <a:t>RESPIRATORY</a:t>
            </a:r>
          </a:p>
        </p:txBody>
      </p:sp>
      <p:pic>
        <p:nvPicPr>
          <p:cNvPr id="65539" name="Picture 7" descr="gillsssssss"/>
          <p:cNvPicPr>
            <a:picLocks noGrp="1" noChangeAspect="1" noChangeArrowheads="1"/>
          </p:cNvPicPr>
          <p:nvPr>
            <p:ph type="clipArt" sz="half" idx="1"/>
          </p:nvPr>
        </p:nvPicPr>
        <p:blipFill>
          <a:blip r:embed="rId2" cstate="print"/>
          <a:srcRect/>
          <a:stretch>
            <a:fillRect/>
          </a:stretch>
        </p:blipFill>
        <p:spPr>
          <a:xfrm>
            <a:off x="914400" y="990600"/>
            <a:ext cx="7391400" cy="5516563"/>
          </a:xfrm>
          <a:noFill/>
        </p:spPr>
      </p:pic>
      <p:sp>
        <p:nvSpPr>
          <p:cNvPr id="65540" name="Text Box 8"/>
          <p:cNvSpPr txBox="1">
            <a:spLocks noChangeArrowheads="1"/>
          </p:cNvSpPr>
          <p:nvPr/>
        </p:nvSpPr>
        <p:spPr bwMode="auto">
          <a:xfrm>
            <a:off x="990600" y="2133600"/>
            <a:ext cx="2574925" cy="762000"/>
          </a:xfrm>
          <a:prstGeom prst="rect">
            <a:avLst/>
          </a:prstGeom>
          <a:noFill/>
          <a:ln w="9525">
            <a:noFill/>
            <a:miter lim="800000"/>
            <a:headEnd/>
            <a:tailEnd/>
          </a:ln>
        </p:spPr>
        <p:txBody>
          <a:bodyPr wrap="none">
            <a:spAutoFit/>
          </a:bodyPr>
          <a:lstStyle/>
          <a:p>
            <a:r>
              <a:rPr lang="en-US" sz="4400" b="1">
                <a:solidFill>
                  <a:schemeClr val="bg1"/>
                </a:solidFill>
              </a:rPr>
              <a:t>Gill Arch </a:t>
            </a:r>
          </a:p>
        </p:txBody>
      </p:sp>
      <p:sp>
        <p:nvSpPr>
          <p:cNvPr id="65541" name="Rectangle 12"/>
          <p:cNvSpPr>
            <a:spLocks noChangeArrowheads="1"/>
          </p:cNvSpPr>
          <p:nvPr/>
        </p:nvSpPr>
        <p:spPr bwMode="auto">
          <a:xfrm>
            <a:off x="5562600" y="5105400"/>
            <a:ext cx="2543175" cy="1431925"/>
          </a:xfrm>
          <a:prstGeom prst="rect">
            <a:avLst/>
          </a:prstGeom>
          <a:noFill/>
          <a:ln w="9525">
            <a:noFill/>
            <a:miter lim="800000"/>
            <a:headEnd/>
            <a:tailEnd/>
          </a:ln>
        </p:spPr>
        <p:txBody>
          <a:bodyPr wrap="none">
            <a:spAutoFit/>
          </a:bodyPr>
          <a:lstStyle/>
          <a:p>
            <a:r>
              <a:rPr lang="en-US" sz="4400" b="1">
                <a:solidFill>
                  <a:schemeClr val="accent2"/>
                </a:solidFill>
              </a:rPr>
              <a:t>       </a:t>
            </a:r>
            <a:r>
              <a:rPr lang="en-US" sz="4400" b="1">
                <a:solidFill>
                  <a:schemeClr val="bg1"/>
                </a:solidFill>
              </a:rPr>
              <a:t>Gill </a:t>
            </a:r>
            <a:br>
              <a:rPr lang="en-US" sz="4400" b="1">
                <a:solidFill>
                  <a:schemeClr val="bg1"/>
                </a:solidFill>
              </a:rPr>
            </a:br>
            <a:r>
              <a:rPr lang="en-US" sz="4400" b="1">
                <a:solidFill>
                  <a:schemeClr val="bg1"/>
                </a:solidFill>
              </a:rPr>
              <a:t>Filaments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solidFill>
                  <a:srgbClr val="FFFF00"/>
                </a:solidFill>
                <a:latin typeface="Comic Sans MS" pitchFamily="66" charset="0"/>
              </a:rPr>
              <a:t>Evolutionary Evidence</a:t>
            </a:r>
            <a:endParaRPr lang="en-US" smtClean="0"/>
          </a:p>
        </p:txBody>
      </p:sp>
      <p:sp>
        <p:nvSpPr>
          <p:cNvPr id="8195" name="Content Placeholder 2"/>
          <p:cNvSpPr>
            <a:spLocks noGrp="1"/>
          </p:cNvSpPr>
          <p:nvPr>
            <p:ph idx="1"/>
          </p:nvPr>
        </p:nvSpPr>
        <p:spPr>
          <a:xfrm>
            <a:off x="0" y="1219200"/>
            <a:ext cx="4800600" cy="3535363"/>
          </a:xfrm>
        </p:spPr>
        <p:txBody>
          <a:bodyPr/>
          <a:lstStyle/>
          <a:p>
            <a:r>
              <a:rPr lang="en-US" sz="2800" smtClean="0">
                <a:solidFill>
                  <a:srgbClr val="FFFF00"/>
                </a:solidFill>
                <a:latin typeface="Comic Sans MS" pitchFamily="66" charset="0"/>
              </a:rPr>
              <a:t>First vertebrates probably marine</a:t>
            </a:r>
          </a:p>
          <a:p>
            <a:r>
              <a:rPr lang="en-US" sz="2800" smtClean="0">
                <a:solidFill>
                  <a:srgbClr val="FFFF00"/>
                </a:solidFill>
                <a:latin typeface="Comic Sans MS" pitchFamily="66" charset="0"/>
              </a:rPr>
              <a:t>Vertebrates did adapt to freshwater and much of the evolution of fish occurred there.</a:t>
            </a:r>
          </a:p>
          <a:p>
            <a:r>
              <a:rPr lang="en-US" sz="2800" smtClean="0">
                <a:solidFill>
                  <a:srgbClr val="FFFF00"/>
                </a:solidFill>
                <a:latin typeface="Comic Sans MS" pitchFamily="66" charset="0"/>
              </a:rPr>
              <a:t>Early vertebrate evolution involved the movement of fishes back and forth between marine and freshwater environments.</a:t>
            </a:r>
          </a:p>
          <a:p>
            <a:endParaRPr lang="en-US" sz="2800" smtClean="0"/>
          </a:p>
        </p:txBody>
      </p:sp>
      <p:pic>
        <p:nvPicPr>
          <p:cNvPr id="8196" name="Picture 2" descr="Photo: Butterfly fish swimming near water's surface"/>
          <p:cNvPicPr>
            <a:picLocks noChangeAspect="1" noChangeArrowheads="1"/>
          </p:cNvPicPr>
          <p:nvPr/>
        </p:nvPicPr>
        <p:blipFill>
          <a:blip r:embed="rId2" cstate="print"/>
          <a:srcRect/>
          <a:stretch>
            <a:fillRect/>
          </a:stretch>
        </p:blipFill>
        <p:spPr bwMode="auto">
          <a:xfrm>
            <a:off x="4876800" y="2133600"/>
            <a:ext cx="42672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solidFill>
                  <a:srgbClr val="FFFF00"/>
                </a:solidFill>
                <a:latin typeface="Comic Sans MS" pitchFamily="66" charset="0"/>
              </a:rPr>
              <a:t>Circulation and Gas Exchange</a:t>
            </a:r>
            <a:endParaRPr lang="en-US" smtClean="0"/>
          </a:p>
        </p:txBody>
      </p:sp>
      <p:sp>
        <p:nvSpPr>
          <p:cNvPr id="66563" name="Content Placeholder 2"/>
          <p:cNvSpPr>
            <a:spLocks noGrp="1"/>
          </p:cNvSpPr>
          <p:nvPr>
            <p:ph idx="1"/>
          </p:nvPr>
        </p:nvSpPr>
        <p:spPr>
          <a:xfrm>
            <a:off x="0" y="1371600"/>
            <a:ext cx="4953000" cy="4525963"/>
          </a:xfrm>
        </p:spPr>
        <p:txBody>
          <a:bodyPr/>
          <a:lstStyle/>
          <a:p>
            <a:r>
              <a:rPr lang="en-US" smtClean="0">
                <a:solidFill>
                  <a:srgbClr val="FFFF00"/>
                </a:solidFill>
                <a:latin typeface="Comic Sans MS" pitchFamily="66" charset="0"/>
              </a:rPr>
              <a:t>The blood flows thorough the gill filaments and secondary lamellae in the </a:t>
            </a:r>
            <a:r>
              <a:rPr lang="en-US" b="1" u="sng" smtClean="0">
                <a:solidFill>
                  <a:srgbClr val="FFFF00"/>
                </a:solidFill>
                <a:latin typeface="Comic Sans MS" pitchFamily="66" charset="0"/>
              </a:rPr>
              <a:t>opposite direction </a:t>
            </a:r>
            <a:r>
              <a:rPr lang="en-US" smtClean="0">
                <a:solidFill>
                  <a:srgbClr val="FFFF00"/>
                </a:solidFill>
                <a:latin typeface="Comic Sans MS" pitchFamily="66" charset="0"/>
              </a:rPr>
              <a:t>from the water passing the gills. </a:t>
            </a:r>
          </a:p>
          <a:p>
            <a:r>
              <a:rPr lang="en-US" sz="2800" smtClean="0">
                <a:solidFill>
                  <a:srgbClr val="FFFF00"/>
                </a:solidFill>
                <a:latin typeface="Comic Sans MS" pitchFamily="66" charset="0"/>
              </a:rPr>
              <a:t>This is very important for getting all of the available oxygen out of the water and into the blood</a:t>
            </a:r>
          </a:p>
        </p:txBody>
      </p:sp>
      <p:pic>
        <p:nvPicPr>
          <p:cNvPr id="66564" name="Picture 2" descr="http://www.emc.maricopa.edu/faculty/farabee/biobk/countercurr3.gif"/>
          <p:cNvPicPr>
            <a:picLocks noChangeAspect="1" noChangeArrowheads="1"/>
          </p:cNvPicPr>
          <p:nvPr/>
        </p:nvPicPr>
        <p:blipFill>
          <a:blip r:embed="rId2" cstate="print"/>
          <a:srcRect/>
          <a:stretch>
            <a:fillRect/>
          </a:stretch>
        </p:blipFill>
        <p:spPr bwMode="auto">
          <a:xfrm>
            <a:off x="5073650" y="1447800"/>
            <a:ext cx="407035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0"/>
            <a:ext cx="9144000" cy="1417638"/>
          </a:xfrm>
        </p:spPr>
        <p:txBody>
          <a:bodyPr/>
          <a:lstStyle/>
          <a:p>
            <a:r>
              <a:rPr lang="en-US" b="1" u="sng" smtClean="0">
                <a:solidFill>
                  <a:srgbClr val="FFFF00"/>
                </a:solidFill>
                <a:latin typeface="Comic Sans MS" pitchFamily="66" charset="0"/>
              </a:rPr>
              <a:t>The countercurrent exchange system </a:t>
            </a:r>
          </a:p>
        </p:txBody>
      </p:sp>
      <p:sp>
        <p:nvSpPr>
          <p:cNvPr id="67587" name="Content Placeholder 2"/>
          <p:cNvSpPr>
            <a:spLocks noGrp="1"/>
          </p:cNvSpPr>
          <p:nvPr>
            <p:ph idx="1"/>
          </p:nvPr>
        </p:nvSpPr>
        <p:spPr>
          <a:xfrm>
            <a:off x="457200" y="1417638"/>
            <a:ext cx="8229600" cy="4525962"/>
          </a:xfrm>
        </p:spPr>
        <p:txBody>
          <a:bodyPr/>
          <a:lstStyle/>
          <a:p>
            <a:pPr>
              <a:buFont typeface="Arial" charset="0"/>
              <a:buNone/>
            </a:pPr>
            <a:r>
              <a:rPr lang="en-US" smtClean="0">
                <a:solidFill>
                  <a:srgbClr val="FFFF00"/>
                </a:solidFill>
                <a:latin typeface="Comic Sans MS" pitchFamily="66" charset="0"/>
              </a:rPr>
              <a:t>	Provides very efficient gas exchange by maintaining a concentration gradient between the blood and the water over the entire length of the capillary bed.</a:t>
            </a:r>
          </a:p>
          <a:p>
            <a:pPr>
              <a:buFont typeface="Arial" charset="0"/>
              <a:buNone/>
            </a:pPr>
            <a:endParaRPr lang="en-US" smtClean="0">
              <a:solidFill>
                <a:srgbClr val="FFFF00"/>
              </a:solidFill>
              <a:latin typeface="Comic Sans MS" pitchFamily="66" charset="0"/>
            </a:endParaRPr>
          </a:p>
        </p:txBody>
      </p:sp>
      <p:pic>
        <p:nvPicPr>
          <p:cNvPr id="67588" name="Picture 5" descr="http://163.16.28.248/bio/activelearner/44/images/ch44c6.jpg"/>
          <p:cNvPicPr>
            <a:picLocks noChangeAspect="1" noChangeArrowheads="1"/>
          </p:cNvPicPr>
          <p:nvPr/>
        </p:nvPicPr>
        <p:blipFill>
          <a:blip r:embed="rId2" cstate="print"/>
          <a:srcRect r="45883"/>
          <a:stretch>
            <a:fillRect/>
          </a:stretch>
        </p:blipFill>
        <p:spPr bwMode="auto">
          <a:xfrm>
            <a:off x="1676400" y="3540125"/>
            <a:ext cx="6019800" cy="324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00CC">
            <a:alpha val="14117"/>
          </a:srgbClr>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62000" y="228600"/>
            <a:ext cx="7772400" cy="1143000"/>
          </a:xfrm>
        </p:spPr>
        <p:txBody>
          <a:bodyPr/>
          <a:lstStyle/>
          <a:p>
            <a:pPr eaLnBrk="1" hangingPunct="1"/>
            <a:r>
              <a:rPr lang="en-US" smtClean="0"/>
              <a:t>COUNTERCURRENT FLOW</a:t>
            </a:r>
          </a:p>
        </p:txBody>
      </p:sp>
      <p:sp>
        <p:nvSpPr>
          <p:cNvPr id="68611" name="Rectangle 4"/>
          <p:cNvSpPr>
            <a:spLocks noGrp="1" noChangeArrowheads="1"/>
          </p:cNvSpPr>
          <p:nvPr>
            <p:ph type="body" sz="half" idx="2"/>
          </p:nvPr>
        </p:nvSpPr>
        <p:spPr>
          <a:xfrm>
            <a:off x="5791200" y="6248400"/>
            <a:ext cx="3048000" cy="304800"/>
          </a:xfrm>
        </p:spPr>
        <p:txBody>
          <a:bodyPr/>
          <a:lstStyle/>
          <a:p>
            <a:pPr eaLnBrk="1" hangingPunct="1">
              <a:buFontTx/>
              <a:buNone/>
            </a:pPr>
            <a:r>
              <a:rPr lang="en-US" sz="1200" b="1" smtClean="0">
                <a:solidFill>
                  <a:srgbClr val="CC0099"/>
                </a:solidFill>
                <a:latin typeface="Arial" charset="0"/>
              </a:rPr>
              <a:t>Diagram by Riedell</a:t>
            </a:r>
          </a:p>
        </p:txBody>
      </p:sp>
      <p:pic>
        <p:nvPicPr>
          <p:cNvPr id="68612" name="Picture 6" descr="cc flow in fish"/>
          <p:cNvPicPr>
            <a:picLocks noGrp="1" noChangeAspect="1" noChangeArrowheads="1"/>
          </p:cNvPicPr>
          <p:nvPr>
            <p:ph type="clipArt" sz="half" idx="1"/>
          </p:nvPr>
        </p:nvPicPr>
        <p:blipFill>
          <a:blip r:embed="rId2" cstate="print">
            <a:clrChange>
              <a:clrFrom>
                <a:srgbClr val="FFFFFF"/>
              </a:clrFrom>
              <a:clrTo>
                <a:srgbClr val="FFFFFF">
                  <a:alpha val="0"/>
                </a:srgbClr>
              </a:clrTo>
            </a:clrChange>
          </a:blip>
          <a:srcRect/>
          <a:stretch>
            <a:fillRect/>
          </a:stretch>
        </p:blipFill>
        <p:spPr>
          <a:xfrm>
            <a:off x="2133600" y="1295400"/>
            <a:ext cx="6248400" cy="4703763"/>
          </a:xfr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04800" y="304800"/>
            <a:ext cx="8534400" cy="1143000"/>
          </a:xfrm>
        </p:spPr>
        <p:txBody>
          <a:bodyPr/>
          <a:lstStyle/>
          <a:p>
            <a:pPr eaLnBrk="1" hangingPunct="1"/>
            <a:r>
              <a:rPr lang="en-US" sz="4800" b="1" smtClean="0">
                <a:solidFill>
                  <a:srgbClr val="FFFF00"/>
                </a:solidFill>
              </a:rPr>
              <a:t>COUNTERCURRENT FLOW</a:t>
            </a:r>
          </a:p>
        </p:txBody>
      </p:sp>
      <p:sp>
        <p:nvSpPr>
          <p:cNvPr id="69635" name="Rectangle 4"/>
          <p:cNvSpPr>
            <a:spLocks noGrp="1" noChangeArrowheads="1"/>
          </p:cNvSpPr>
          <p:nvPr>
            <p:ph type="body" sz="half" idx="2"/>
          </p:nvPr>
        </p:nvSpPr>
        <p:spPr/>
        <p:txBody>
          <a:bodyPr/>
          <a:lstStyle/>
          <a:p>
            <a:pPr eaLnBrk="1" hangingPunct="1"/>
            <a:endParaRPr lang="en-US" sz="2800" smtClean="0"/>
          </a:p>
        </p:txBody>
      </p:sp>
      <p:pic>
        <p:nvPicPr>
          <p:cNvPr id="69636" name="Picture 6" descr="countercurr flow animation"/>
          <p:cNvPicPr>
            <a:picLocks noGrp="1" noChangeAspect="1" noChangeArrowheads="1" noCrop="1"/>
          </p:cNvPicPr>
          <p:nvPr>
            <p:ph type="clipArt" sz="half" idx="1"/>
          </p:nvPr>
        </p:nvPicPr>
        <p:blipFill>
          <a:blip r:embed="rId2" cstate="print"/>
          <a:srcRect/>
          <a:stretch>
            <a:fillRect/>
          </a:stretch>
        </p:blipFill>
        <p:spPr>
          <a:xfrm>
            <a:off x="990600" y="1524000"/>
            <a:ext cx="7162800" cy="4775200"/>
          </a:xfr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descr="24_28"/>
          <p:cNvPicPr>
            <a:picLocks noChangeAspect="1" noChangeArrowheads="1"/>
          </p:cNvPicPr>
          <p:nvPr/>
        </p:nvPicPr>
        <p:blipFill>
          <a:blip r:embed="rId3" cstate="print"/>
          <a:srcRect t="2242"/>
          <a:stretch>
            <a:fillRect/>
          </a:stretch>
        </p:blipFill>
        <p:spPr bwMode="auto">
          <a:xfrm>
            <a:off x="304800" y="152400"/>
            <a:ext cx="8335963" cy="664686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solidFill>
                  <a:srgbClr val="FFFF00"/>
                </a:solidFill>
                <a:latin typeface="Comic Sans MS" pitchFamily="66" charset="0"/>
              </a:rPr>
              <a:t>Circulation and Gas Exchange</a:t>
            </a:r>
            <a:endParaRPr lang="en-US" smtClean="0"/>
          </a:p>
        </p:txBody>
      </p:sp>
      <p:sp>
        <p:nvSpPr>
          <p:cNvPr id="3" name="Content Placeholder 2"/>
          <p:cNvSpPr>
            <a:spLocks noGrp="1"/>
          </p:cNvSpPr>
          <p:nvPr>
            <p:ph idx="1"/>
          </p:nvPr>
        </p:nvSpPr>
        <p:spPr/>
        <p:txBody>
          <a:bodyPr/>
          <a:lstStyle/>
          <a:p>
            <a:r>
              <a:rPr lang="en-US" smtClean="0">
                <a:solidFill>
                  <a:srgbClr val="FFFF00"/>
                </a:solidFill>
                <a:latin typeface="Comic Sans MS" pitchFamily="66" charset="0"/>
              </a:rPr>
              <a:t>How do fish ventilate their gills? </a:t>
            </a:r>
          </a:p>
          <a:p>
            <a:r>
              <a:rPr lang="en-US" smtClean="0">
                <a:solidFill>
                  <a:srgbClr val="FFFF00"/>
                </a:solidFill>
                <a:latin typeface="Comic Sans MS" pitchFamily="66" charset="0"/>
              </a:rPr>
              <a:t>Fish must pass new water over their gills continuously to keep a supply of oxygenated water available for diffusion. </a:t>
            </a:r>
          </a:p>
          <a:p>
            <a:r>
              <a:rPr lang="en-US" smtClean="0">
                <a:solidFill>
                  <a:srgbClr val="FFFF00"/>
                </a:solidFill>
                <a:latin typeface="Comic Sans MS" pitchFamily="66" charset="0"/>
              </a:rPr>
              <a:t>Fishes use two different methods</a:t>
            </a:r>
          </a:p>
          <a:p>
            <a:pPr lvl="1"/>
            <a:r>
              <a:rPr lang="en-US" smtClean="0">
                <a:solidFill>
                  <a:srgbClr val="FFFF00"/>
                </a:solidFill>
                <a:latin typeface="Comic Sans MS" pitchFamily="66" charset="0"/>
              </a:rPr>
              <a:t>Ram Ventilation</a:t>
            </a:r>
          </a:p>
          <a:p>
            <a:pPr lvl="1"/>
            <a:r>
              <a:rPr lang="en-US" smtClean="0">
                <a:solidFill>
                  <a:srgbClr val="FFFF00"/>
                </a:solidFill>
                <a:latin typeface="Comic Sans MS" pitchFamily="66" charset="0"/>
              </a:rPr>
              <a:t>Double pump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marL="342900" indent="-342900"/>
            <a:r>
              <a:rPr lang="en-US" smtClean="0">
                <a:solidFill>
                  <a:srgbClr val="FFFF00"/>
                </a:solidFill>
                <a:latin typeface="Comic Sans MS" pitchFamily="66" charset="0"/>
              </a:rPr>
              <a:t>Ram Ventilation</a:t>
            </a:r>
            <a:endParaRPr lang="en-US" smtClean="0"/>
          </a:p>
        </p:txBody>
      </p:sp>
      <p:sp>
        <p:nvSpPr>
          <p:cNvPr id="72707" name="Content Placeholder 2"/>
          <p:cNvSpPr>
            <a:spLocks noGrp="1"/>
          </p:cNvSpPr>
          <p:nvPr>
            <p:ph idx="1"/>
          </p:nvPr>
        </p:nvSpPr>
        <p:spPr/>
        <p:txBody>
          <a:bodyPr/>
          <a:lstStyle/>
          <a:p>
            <a:r>
              <a:rPr lang="en-US" smtClean="0">
                <a:solidFill>
                  <a:srgbClr val="FFFF00"/>
                </a:solidFill>
                <a:latin typeface="Comic Sans MS" pitchFamily="66" charset="0"/>
              </a:rPr>
              <a:t>Swim through the water and open your mouth (ram water into mouth)</a:t>
            </a:r>
          </a:p>
          <a:p>
            <a:pPr lvl="1"/>
            <a:r>
              <a:rPr lang="en-US" smtClean="0">
                <a:solidFill>
                  <a:srgbClr val="FFFF00"/>
                </a:solidFill>
                <a:latin typeface="Comic Sans MS" pitchFamily="66" charset="0"/>
              </a:rPr>
              <a:t>include the great white shark, the mako shark, the salmon shark and the whale shark , tuna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00CC">
            <a:alpha val="0"/>
          </a:srgbClr>
        </a:solidFill>
        <a:effectLst/>
      </p:bgPr>
    </p:bg>
    <p:spTree>
      <p:nvGrpSpPr>
        <p:cNvPr id="1" name=""/>
        <p:cNvGrpSpPr/>
        <p:nvPr/>
      </p:nvGrpSpPr>
      <p:grpSpPr>
        <a:xfrm>
          <a:off x="0" y="0"/>
          <a:ext cx="0" cy="0"/>
          <a:chOff x="0" y="0"/>
          <a:chExt cx="0" cy="0"/>
        </a:xfrm>
      </p:grpSpPr>
      <p:pic>
        <p:nvPicPr>
          <p:cNvPr id="73730" name="Picture 2" descr="Fish Ventilation of Gills"/>
          <p:cNvPicPr>
            <a:picLocks noChangeAspect="1" noChangeArrowheads="1"/>
          </p:cNvPicPr>
          <p:nvPr/>
        </p:nvPicPr>
        <p:blipFill>
          <a:blip r:embed="rId2" cstate="print"/>
          <a:srcRect/>
          <a:stretch>
            <a:fillRect/>
          </a:stretch>
        </p:blipFill>
        <p:spPr bwMode="auto">
          <a:xfrm>
            <a:off x="533400" y="152400"/>
            <a:ext cx="82296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00CC">
            <a:alpha val="30196"/>
          </a:srgbClr>
        </a:solidFill>
        <a:effectLst/>
      </p:bgPr>
    </p:bg>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0"/>
            <a:ext cx="8229600" cy="1143000"/>
          </a:xfrm>
        </p:spPr>
        <p:txBody>
          <a:bodyPr/>
          <a:lstStyle/>
          <a:p>
            <a:r>
              <a:rPr lang="en-US" dirty="0" smtClean="0">
                <a:solidFill>
                  <a:srgbClr val="FFFF00"/>
                </a:solidFill>
                <a:latin typeface="Comic Sans MS" pitchFamily="66" charset="0"/>
              </a:rPr>
              <a:t>FYI</a:t>
            </a:r>
          </a:p>
        </p:txBody>
      </p:sp>
      <p:sp>
        <p:nvSpPr>
          <p:cNvPr id="74755" name="Content Placeholder 2"/>
          <p:cNvSpPr>
            <a:spLocks noGrp="1"/>
          </p:cNvSpPr>
          <p:nvPr>
            <p:ph idx="1"/>
          </p:nvPr>
        </p:nvSpPr>
        <p:spPr>
          <a:xfrm>
            <a:off x="457200" y="685800"/>
            <a:ext cx="8229600" cy="4525963"/>
          </a:xfrm>
        </p:spPr>
        <p:txBody>
          <a:bodyPr/>
          <a:lstStyle/>
          <a:p>
            <a:r>
              <a:rPr lang="en-US" sz="2800" dirty="0" smtClean="0">
                <a:solidFill>
                  <a:srgbClr val="FF0000"/>
                </a:solidFill>
                <a:latin typeface="Comic Sans MS" pitchFamily="66" charset="0"/>
              </a:rPr>
              <a:t>When fish are taken out of the water, they suffocate. This is not because they cannot breathe the oxygen available in the air, but because their gill arches collapse and there is not enough surface area for diffusion to take place. There are actually some fish that can survive out of the water, such as the walking catfish (which have modified lamellae allowing them to breathe air.  </a:t>
            </a:r>
          </a:p>
          <a:p>
            <a:r>
              <a:rPr lang="en-US" sz="2800" dirty="0" smtClean="0">
                <a:solidFill>
                  <a:srgbClr val="FF0000"/>
                </a:solidFill>
                <a:latin typeface="Comic Sans MS" pitchFamily="66" charset="0"/>
              </a:rPr>
              <a:t>It is possible for a fish to suffocate in the water. This could happen when the oxygen in the water has been used up by another biotic source such as bacteria decomposing a red tide</a:t>
            </a:r>
            <a:r>
              <a:rPr lang="en-US" dirty="0" smtClean="0">
                <a:solidFill>
                  <a:srgbClr val="FF0000"/>
                </a:solidFill>
              </a:rPr>
              <a:t>.   </a:t>
            </a:r>
            <a:r>
              <a:rPr lang="en-US" dirty="0" smtClean="0">
                <a:solidFill>
                  <a:srgbClr val="FF0000"/>
                </a:solidFill>
                <a:hlinkClick r:id="rId2"/>
              </a:rPr>
              <a:t>SEE March 8,2011</a:t>
            </a:r>
            <a:endParaRPr lang="en-US" dirty="0" smtClean="0">
              <a:solidFill>
                <a:srgbClr val="FF0000"/>
              </a:solidFill>
            </a:endParaRPr>
          </a:p>
          <a:p>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76200"/>
            <a:ext cx="8229600" cy="1143000"/>
          </a:xfrm>
        </p:spPr>
        <p:txBody>
          <a:bodyPr/>
          <a:lstStyle/>
          <a:p>
            <a:r>
              <a:rPr lang="en-US" smtClean="0">
                <a:solidFill>
                  <a:srgbClr val="FFFF00"/>
                </a:solidFill>
                <a:latin typeface="Comic Sans MS" pitchFamily="66" charset="0"/>
              </a:rPr>
              <a:t>Circulation and Gas Exchange</a:t>
            </a:r>
            <a:endParaRPr lang="en-US" smtClean="0"/>
          </a:p>
        </p:txBody>
      </p:sp>
      <p:sp>
        <p:nvSpPr>
          <p:cNvPr id="75779" name="Content Placeholder 2"/>
          <p:cNvSpPr>
            <a:spLocks noGrp="1"/>
          </p:cNvSpPr>
          <p:nvPr>
            <p:ph idx="1"/>
          </p:nvPr>
        </p:nvSpPr>
        <p:spPr>
          <a:xfrm>
            <a:off x="457200" y="1066800"/>
            <a:ext cx="5715000" cy="4525963"/>
          </a:xfrm>
        </p:spPr>
        <p:txBody>
          <a:bodyPr/>
          <a:lstStyle/>
          <a:p>
            <a:r>
              <a:rPr lang="en-US" sz="4400" b="1" u="sng" smtClean="0">
                <a:solidFill>
                  <a:srgbClr val="FFFF00"/>
                </a:solidFill>
                <a:latin typeface="Comic Sans MS" pitchFamily="66" charset="0"/>
              </a:rPr>
              <a:t>Swim bladders</a:t>
            </a:r>
            <a:r>
              <a:rPr lang="en-US" sz="4400" smtClean="0">
                <a:solidFill>
                  <a:srgbClr val="FFFF00"/>
                </a:solidFill>
                <a:latin typeface="Comic Sans MS" pitchFamily="66" charset="0"/>
              </a:rPr>
              <a:t>-help to maintain buoyancy in the water. </a:t>
            </a:r>
          </a:p>
          <a:p>
            <a:pPr lvl="1"/>
            <a:r>
              <a:rPr lang="en-US" sz="4400" smtClean="0">
                <a:solidFill>
                  <a:srgbClr val="FFFF00"/>
                </a:solidFill>
                <a:latin typeface="Comic Sans MS" pitchFamily="66" charset="0"/>
              </a:rPr>
              <a:t> a sac inside the abdomen that contains gas</a:t>
            </a:r>
            <a:r>
              <a:rPr lang="en-US" smtClean="0">
                <a:solidFill>
                  <a:srgbClr val="FFFF00"/>
                </a:solidFill>
                <a:latin typeface="Comic Sans MS" pitchFamily="66" charset="0"/>
              </a:rPr>
              <a:t>.</a:t>
            </a:r>
          </a:p>
        </p:txBody>
      </p:sp>
      <p:pic>
        <p:nvPicPr>
          <p:cNvPr id="75780" name="Picture 6" descr="24_27"/>
          <p:cNvPicPr>
            <a:picLocks noChangeAspect="1" noChangeArrowheads="1"/>
          </p:cNvPicPr>
          <p:nvPr/>
        </p:nvPicPr>
        <p:blipFill>
          <a:blip r:embed="rId2" cstate="print"/>
          <a:srcRect t="2702"/>
          <a:stretch>
            <a:fillRect/>
          </a:stretch>
        </p:blipFill>
        <p:spPr bwMode="auto">
          <a:xfrm>
            <a:off x="5726113" y="914400"/>
            <a:ext cx="3265487" cy="5638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28600"/>
            <a:ext cx="8229600" cy="1143000"/>
          </a:xfrm>
        </p:spPr>
        <p:txBody>
          <a:bodyPr/>
          <a:lstStyle/>
          <a:p>
            <a:r>
              <a:rPr lang="en-US" smtClean="0">
                <a:solidFill>
                  <a:srgbClr val="FFFF00"/>
                </a:solidFill>
                <a:latin typeface="Comic Sans MS" pitchFamily="66" charset="0"/>
              </a:rPr>
              <a:t>Evolutionary Evidence</a:t>
            </a:r>
            <a:endParaRPr lang="en-US" smtClean="0"/>
          </a:p>
        </p:txBody>
      </p:sp>
      <p:sp>
        <p:nvSpPr>
          <p:cNvPr id="9219" name="Content Placeholder 2"/>
          <p:cNvSpPr>
            <a:spLocks noGrp="1"/>
          </p:cNvSpPr>
          <p:nvPr>
            <p:ph idx="1"/>
          </p:nvPr>
        </p:nvSpPr>
        <p:spPr>
          <a:xfrm>
            <a:off x="228600" y="685800"/>
            <a:ext cx="8610600" cy="2590800"/>
          </a:xfrm>
        </p:spPr>
        <p:txBody>
          <a:bodyPr/>
          <a:lstStyle/>
          <a:p>
            <a:pPr>
              <a:buFont typeface="Arial" charset="0"/>
              <a:buNone/>
            </a:pPr>
            <a:r>
              <a:rPr lang="en-US" sz="2800" smtClean="0">
                <a:solidFill>
                  <a:srgbClr val="FFFF00"/>
                </a:solidFill>
                <a:latin typeface="Comic Sans MS" pitchFamily="66" charset="0"/>
              </a:rPr>
              <a:t>The importance of freshwater in the evolution of fishes is evidenced by the fact that over </a:t>
            </a:r>
            <a:r>
              <a:rPr lang="en-US" sz="2800" b="1" u="sng" smtClean="0">
                <a:solidFill>
                  <a:srgbClr val="FFFF00"/>
                </a:solidFill>
                <a:latin typeface="Comic Sans MS" pitchFamily="66" charset="0"/>
              </a:rPr>
              <a:t>41% of all fish species are found in freshwater</a:t>
            </a:r>
            <a:r>
              <a:rPr lang="en-US" sz="2800" smtClean="0">
                <a:solidFill>
                  <a:srgbClr val="FFFF00"/>
                </a:solidFill>
                <a:latin typeface="Comic Sans MS" pitchFamily="66" charset="0"/>
              </a:rPr>
              <a:t>, even though freshwater habitats represent only </a:t>
            </a:r>
            <a:r>
              <a:rPr lang="en-US" sz="2800" b="1" u="sng" smtClean="0">
                <a:solidFill>
                  <a:srgbClr val="FFFF00"/>
                </a:solidFill>
                <a:latin typeface="Comic Sans MS" pitchFamily="66" charset="0"/>
              </a:rPr>
              <a:t>a small percentage (0.0093% by volume) </a:t>
            </a:r>
            <a:r>
              <a:rPr lang="en-US" sz="2800" smtClean="0">
                <a:solidFill>
                  <a:srgbClr val="FFFF00"/>
                </a:solidFill>
                <a:latin typeface="Comic Sans MS" pitchFamily="66" charset="0"/>
              </a:rPr>
              <a:t>of the earth’s water resources. </a:t>
            </a:r>
          </a:p>
        </p:txBody>
      </p:sp>
      <p:pic>
        <p:nvPicPr>
          <p:cNvPr id="9220" name="Picture 2" descr="http://www.astorflorida.com/images2/floridabasslarge.jpg"/>
          <p:cNvPicPr>
            <a:picLocks noChangeAspect="1" noChangeArrowheads="1"/>
          </p:cNvPicPr>
          <p:nvPr/>
        </p:nvPicPr>
        <p:blipFill>
          <a:blip r:embed="rId2" cstate="print"/>
          <a:srcRect/>
          <a:stretch>
            <a:fillRect/>
          </a:stretch>
        </p:blipFill>
        <p:spPr bwMode="auto">
          <a:xfrm>
            <a:off x="1524000" y="3352800"/>
            <a:ext cx="6535738" cy="3402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solidFill>
                  <a:srgbClr val="FFFF00"/>
                </a:solidFill>
                <a:latin typeface="Comic Sans MS" pitchFamily="66" charset="0"/>
              </a:rPr>
              <a:t>4 Ways Fishes can Maintain their Vertical Position</a:t>
            </a:r>
          </a:p>
        </p:txBody>
      </p:sp>
      <p:sp>
        <p:nvSpPr>
          <p:cNvPr id="3" name="Content Placeholder 2"/>
          <p:cNvSpPr>
            <a:spLocks noGrp="1"/>
          </p:cNvSpPr>
          <p:nvPr>
            <p:ph idx="1"/>
          </p:nvPr>
        </p:nvSpPr>
        <p:spPr/>
        <p:txBody>
          <a:bodyPr/>
          <a:lstStyle/>
          <a:p>
            <a:r>
              <a:rPr lang="en-US" sz="4000" smtClean="0">
                <a:solidFill>
                  <a:srgbClr val="FFFF00"/>
                </a:solidFill>
                <a:latin typeface="Comic Sans MS" pitchFamily="66" charset="0"/>
              </a:rPr>
              <a:t>1. Fishes are saturated with buoyant oils. (especially in liver) </a:t>
            </a:r>
          </a:p>
          <a:p>
            <a:r>
              <a:rPr lang="en-US" sz="4000" smtClean="0">
                <a:solidFill>
                  <a:srgbClr val="FFFF00"/>
                </a:solidFill>
                <a:latin typeface="Comic Sans MS" pitchFamily="66" charset="0"/>
              </a:rPr>
              <a:t>2. Use their fins to provide lift. </a:t>
            </a:r>
          </a:p>
          <a:p>
            <a:r>
              <a:rPr lang="en-US" sz="4000" smtClean="0">
                <a:solidFill>
                  <a:srgbClr val="FFFF00"/>
                </a:solidFill>
                <a:latin typeface="Comic Sans MS" pitchFamily="66" charset="0"/>
              </a:rPr>
              <a:t>3. Reduction of heavy tissues. (bones less dense, cartilaginous skeletons)</a:t>
            </a:r>
          </a:p>
          <a:p>
            <a:r>
              <a:rPr lang="en-US" sz="4000" smtClean="0">
                <a:solidFill>
                  <a:srgbClr val="FFFF00"/>
                </a:solidFill>
                <a:latin typeface="Comic Sans MS" pitchFamily="66" charset="0"/>
              </a:rPr>
              <a:t>4. Swim bladder.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dirty="0" smtClean="0">
                <a:solidFill>
                  <a:srgbClr val="FFFF00"/>
                </a:solidFill>
                <a:latin typeface="Comic Sans MS" pitchFamily="66" charset="0"/>
              </a:rPr>
              <a:t>Nervous and Sensory Functions</a:t>
            </a:r>
          </a:p>
        </p:txBody>
      </p:sp>
      <p:sp>
        <p:nvSpPr>
          <p:cNvPr id="5" name="Content Placeholder 4"/>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solidFill>
                  <a:srgbClr val="FFFF00"/>
                </a:solidFill>
                <a:latin typeface="Comic Sans MS" pitchFamily="66" charset="0"/>
              </a:rPr>
              <a:t>Has a brain and a spinal cord</a:t>
            </a:r>
          </a:p>
          <a:p>
            <a:pPr fontAlgn="auto">
              <a:spcAft>
                <a:spcPts val="0"/>
              </a:spcAft>
              <a:buFont typeface="Arial" pitchFamily="34" charset="0"/>
              <a:buChar char="•"/>
              <a:defRPr/>
            </a:pPr>
            <a:r>
              <a:rPr lang="en-US" u="sng" dirty="0" smtClean="0">
                <a:solidFill>
                  <a:srgbClr val="FFFF00"/>
                </a:solidFill>
                <a:latin typeface="Comic Sans MS" pitchFamily="66" charset="0"/>
              </a:rPr>
              <a:t>External </a:t>
            </a:r>
            <a:r>
              <a:rPr lang="en-US" u="sng" dirty="0" err="1" smtClean="0">
                <a:solidFill>
                  <a:srgbClr val="FFFF00"/>
                </a:solidFill>
                <a:latin typeface="Comic Sans MS" pitchFamily="66" charset="0"/>
              </a:rPr>
              <a:t>nares</a:t>
            </a:r>
            <a:r>
              <a:rPr lang="en-US" u="sng" dirty="0" smtClean="0">
                <a:solidFill>
                  <a:srgbClr val="FFFF00"/>
                </a:solidFill>
                <a:latin typeface="Comic Sans MS" pitchFamily="66" charset="0"/>
              </a:rPr>
              <a:t> </a:t>
            </a:r>
            <a:r>
              <a:rPr lang="en-US" dirty="0" smtClean="0">
                <a:solidFill>
                  <a:srgbClr val="FFFF00"/>
                </a:solidFill>
                <a:latin typeface="Comic Sans MS" pitchFamily="66" charset="0"/>
              </a:rPr>
              <a:t>– in snouts of fishes lead to olfactory receptors</a:t>
            </a:r>
          </a:p>
          <a:p>
            <a:pPr lvl="1" fontAlgn="auto">
              <a:spcAft>
                <a:spcPts val="0"/>
              </a:spcAft>
              <a:buFont typeface="Arial" pitchFamily="34" charset="0"/>
              <a:buChar char="–"/>
              <a:defRPr/>
            </a:pPr>
            <a:r>
              <a:rPr lang="en-US" dirty="0" smtClean="0">
                <a:solidFill>
                  <a:srgbClr val="FFFF00"/>
                </a:solidFill>
                <a:latin typeface="Comic Sans MS" pitchFamily="66" charset="0"/>
              </a:rPr>
              <a:t>Salmon and lampreys return to streams they were spawned from due to the odors</a:t>
            </a:r>
          </a:p>
          <a:p>
            <a:pPr fontAlgn="auto">
              <a:spcAft>
                <a:spcPts val="0"/>
              </a:spcAft>
              <a:buFont typeface="Arial" pitchFamily="34" charset="0"/>
              <a:buChar char="•"/>
              <a:defRPr/>
            </a:pPr>
            <a:r>
              <a:rPr lang="en-US" u="sng" dirty="0" smtClean="0">
                <a:solidFill>
                  <a:srgbClr val="FFFF00"/>
                </a:solidFill>
                <a:latin typeface="Comic Sans MS" pitchFamily="66" charset="0"/>
              </a:rPr>
              <a:t>Eyes</a:t>
            </a:r>
            <a:r>
              <a:rPr lang="en-US" dirty="0" smtClean="0">
                <a:solidFill>
                  <a:srgbClr val="FFFF00"/>
                </a:solidFill>
                <a:latin typeface="Comic Sans MS" pitchFamily="66" charset="0"/>
              </a:rPr>
              <a:t> – lidless with round lenses; focus by moving lens forward or backward</a:t>
            </a:r>
          </a:p>
          <a:p>
            <a:pPr fontAlgn="auto">
              <a:spcAft>
                <a:spcPts val="0"/>
              </a:spcAft>
              <a:buFont typeface="Arial" pitchFamily="34" charset="0"/>
              <a:buChar char="•"/>
              <a:defRPr/>
            </a:pPr>
            <a:r>
              <a:rPr lang="en-US" u="sng" dirty="0" smtClean="0">
                <a:solidFill>
                  <a:srgbClr val="FFFF00"/>
                </a:solidFill>
                <a:latin typeface="Comic Sans MS" pitchFamily="66" charset="0"/>
              </a:rPr>
              <a:t>Inner ears </a:t>
            </a:r>
            <a:r>
              <a:rPr lang="en-US" dirty="0" smtClean="0">
                <a:solidFill>
                  <a:srgbClr val="FFFF00"/>
                </a:solidFill>
                <a:latin typeface="Comic Sans MS" pitchFamily="66" charset="0"/>
              </a:rPr>
              <a:t>– equilibrium, balance, hearing (similar to other vertebrates)</a:t>
            </a:r>
          </a:p>
          <a:p>
            <a:pPr fontAlgn="auto">
              <a:spcAft>
                <a:spcPts val="0"/>
              </a:spcAft>
              <a:buFont typeface="Arial" pitchFamily="34" charset="0"/>
              <a:buChar char="•"/>
              <a:defRPr/>
            </a:pPr>
            <a:endParaRPr lang="en-US" dirty="0" smtClean="0">
              <a:solidFill>
                <a:srgbClr val="FFFF00"/>
              </a:solidFill>
              <a:latin typeface="Comic Sans MS" pitchFamily="66"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dirty="0" smtClean="0">
                <a:solidFill>
                  <a:srgbClr val="FFFF00"/>
                </a:solidFill>
                <a:latin typeface="Comic Sans MS" pitchFamily="66" charset="0"/>
              </a:rPr>
              <a:t>Nervous and Sensory Functions</a:t>
            </a:r>
          </a:p>
        </p:txBody>
      </p:sp>
      <p:sp>
        <p:nvSpPr>
          <p:cNvPr id="78851" name="Content Placeholder 4"/>
          <p:cNvSpPr>
            <a:spLocks noGrp="1"/>
          </p:cNvSpPr>
          <p:nvPr>
            <p:ph idx="1"/>
          </p:nvPr>
        </p:nvSpPr>
        <p:spPr>
          <a:xfrm>
            <a:off x="457200" y="1600200"/>
            <a:ext cx="8229600" cy="5029200"/>
          </a:xfrm>
        </p:spPr>
        <p:txBody>
          <a:bodyPr/>
          <a:lstStyle/>
          <a:p>
            <a:r>
              <a:rPr lang="en-US" u="sng" smtClean="0">
                <a:solidFill>
                  <a:srgbClr val="FFFF00"/>
                </a:solidFill>
                <a:latin typeface="Comic Sans MS" pitchFamily="66" charset="0"/>
              </a:rPr>
              <a:t>Lateral-line system </a:t>
            </a:r>
            <a:r>
              <a:rPr lang="en-US" smtClean="0">
                <a:solidFill>
                  <a:srgbClr val="FFFF00"/>
                </a:solidFill>
                <a:latin typeface="Comic Sans MS" pitchFamily="66" charset="0"/>
              </a:rPr>
              <a:t>– sensory pits in epidermis detect water currents (from predators) or low frequency sounds</a:t>
            </a:r>
          </a:p>
          <a:p>
            <a:r>
              <a:rPr lang="en-US" u="sng" smtClean="0">
                <a:solidFill>
                  <a:srgbClr val="FFFF00"/>
                </a:solidFill>
                <a:latin typeface="Comic Sans MS" pitchFamily="66" charset="0"/>
              </a:rPr>
              <a:t>Electroreception</a:t>
            </a:r>
            <a:r>
              <a:rPr lang="en-US" smtClean="0">
                <a:solidFill>
                  <a:srgbClr val="FFFF00"/>
                </a:solidFill>
                <a:latin typeface="Comic Sans MS" pitchFamily="66" charset="0"/>
              </a:rPr>
              <a:t> – detection of electrical fields that the fish or another organism generates</a:t>
            </a:r>
          </a:p>
          <a:p>
            <a:pPr lvl="1"/>
            <a:r>
              <a:rPr lang="en-US" smtClean="0">
                <a:solidFill>
                  <a:srgbClr val="FFFF00"/>
                </a:solidFill>
                <a:latin typeface="Comic Sans MS" pitchFamily="66" charset="0"/>
              </a:rPr>
              <a:t>Highly developed in the rays and sharks</a:t>
            </a:r>
          </a:p>
          <a:p>
            <a:endParaRPr lang="en-US" smtClean="0">
              <a:solidFill>
                <a:srgbClr val="FFFF00"/>
              </a:solidFill>
              <a:latin typeface="Comic Sans MS" pitchFamily="66" charset="0"/>
            </a:endParaRPr>
          </a:p>
          <a:p>
            <a:endParaRPr lang="en-US" smtClean="0">
              <a:solidFill>
                <a:srgbClr val="FFFF00"/>
              </a:solidFill>
              <a:latin typeface="Comic Sans MS" pitchFamily="66" charset="0"/>
            </a:endParaRPr>
          </a:p>
          <a:p>
            <a:endParaRPr lang="en-US" smtClean="0">
              <a:solidFill>
                <a:srgbClr val="FFFF00"/>
              </a:solidFill>
              <a:latin typeface="Comic Sans MS" pitchFamily="66"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dirty="0" smtClean="0">
                <a:solidFill>
                  <a:srgbClr val="FFFF00"/>
                </a:solidFill>
                <a:latin typeface="Comic Sans MS" pitchFamily="66" charset="0"/>
              </a:rPr>
              <a:t>Nervous and Sensory Functions</a:t>
            </a:r>
          </a:p>
        </p:txBody>
      </p:sp>
      <p:sp>
        <p:nvSpPr>
          <p:cNvPr id="79875" name="Content Placeholder 4"/>
          <p:cNvSpPr>
            <a:spLocks noGrp="1"/>
          </p:cNvSpPr>
          <p:nvPr>
            <p:ph idx="1"/>
          </p:nvPr>
        </p:nvSpPr>
        <p:spPr>
          <a:xfrm>
            <a:off x="457200" y="1600200"/>
            <a:ext cx="8229600" cy="5029200"/>
          </a:xfrm>
        </p:spPr>
        <p:txBody>
          <a:bodyPr/>
          <a:lstStyle/>
          <a:p>
            <a:r>
              <a:rPr lang="en-US" u="sng" smtClean="0">
                <a:solidFill>
                  <a:srgbClr val="FFFF00"/>
                </a:solidFill>
                <a:latin typeface="Comic Sans MS" pitchFamily="66" charset="0"/>
              </a:rPr>
              <a:t>Electric fish </a:t>
            </a:r>
            <a:r>
              <a:rPr lang="en-US" smtClean="0">
                <a:solidFill>
                  <a:srgbClr val="FFFF00"/>
                </a:solidFill>
                <a:latin typeface="Comic Sans MS" pitchFamily="66" charset="0"/>
              </a:rPr>
              <a:t>– currents circulate from electric organs in fish’s tail to electroreceptors near its head</a:t>
            </a:r>
          </a:p>
          <a:p>
            <a:pPr lvl="1"/>
            <a:r>
              <a:rPr lang="en-US" smtClean="0">
                <a:solidFill>
                  <a:srgbClr val="FFFF00"/>
                </a:solidFill>
                <a:latin typeface="Comic Sans MS" pitchFamily="66" charset="0"/>
              </a:rPr>
              <a:t>an object in the field changes the pattern</a:t>
            </a:r>
          </a:p>
          <a:p>
            <a:pPr lvl="1"/>
            <a:r>
              <a:rPr lang="en-US" smtClean="0">
                <a:solidFill>
                  <a:srgbClr val="FFFF00"/>
                </a:solidFill>
                <a:latin typeface="Comic Sans MS" pitchFamily="66" charset="0"/>
              </a:rPr>
              <a:t>Live in murky fresh waters in Africa or Amazon basin in South America </a:t>
            </a:r>
          </a:p>
          <a:p>
            <a:pPr lvl="1"/>
            <a:r>
              <a:rPr lang="en-US" smtClean="0">
                <a:solidFill>
                  <a:srgbClr val="FFFF00"/>
                </a:solidFill>
                <a:latin typeface="Comic Sans MS" pitchFamily="66" charset="0"/>
              </a:rPr>
              <a:t>EX: electric eel (bony fish)</a:t>
            </a:r>
          </a:p>
          <a:p>
            <a:pPr lvl="2"/>
            <a:r>
              <a:rPr lang="en-US" smtClean="0">
                <a:solidFill>
                  <a:srgbClr val="FFFF00"/>
                </a:solidFill>
                <a:latin typeface="Comic Sans MS" pitchFamily="66" charset="0"/>
              </a:rPr>
              <a:t>Shocks in excess of 500 volts</a:t>
            </a:r>
          </a:p>
          <a:p>
            <a:pPr lvl="1"/>
            <a:r>
              <a:rPr lang="en-US" smtClean="0">
                <a:solidFill>
                  <a:srgbClr val="FFFF00"/>
                </a:solidFill>
                <a:latin typeface="Comic Sans MS" pitchFamily="66" charset="0"/>
              </a:rPr>
              <a:t>EX: electric ray (an elasmobranch)</a:t>
            </a:r>
          </a:p>
          <a:p>
            <a:pPr lvl="2"/>
            <a:r>
              <a:rPr lang="en-US" smtClean="0">
                <a:solidFill>
                  <a:srgbClr val="FFFF00"/>
                </a:solidFill>
                <a:latin typeface="Comic Sans MS" pitchFamily="66" charset="0"/>
              </a:rPr>
              <a:t>Pulses of 50 volts</a:t>
            </a:r>
          </a:p>
          <a:p>
            <a:pPr lvl="1"/>
            <a:endParaRPr lang="en-US" smtClean="0">
              <a:solidFill>
                <a:srgbClr val="FFFF00"/>
              </a:solidFill>
              <a:latin typeface="Comic Sans MS" pitchFamily="66" charset="0"/>
            </a:endParaRPr>
          </a:p>
          <a:p>
            <a:endParaRPr lang="en-US" smtClean="0">
              <a:solidFill>
                <a:srgbClr val="FFFF00"/>
              </a:solidFill>
              <a:latin typeface="Comic Sans MS" pitchFamily="66" charset="0"/>
            </a:endParaRPr>
          </a:p>
          <a:p>
            <a:endParaRPr lang="en-US" smtClean="0">
              <a:solidFill>
                <a:srgbClr val="FFFF00"/>
              </a:solidFill>
              <a:latin typeface="Comic Sans MS" pitchFamily="66"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0"/>
            <a:ext cx="8229600" cy="1143000"/>
          </a:xfrm>
        </p:spPr>
        <p:txBody>
          <a:bodyPr/>
          <a:lstStyle/>
          <a:p>
            <a:r>
              <a:rPr lang="en-US" smtClean="0">
                <a:solidFill>
                  <a:srgbClr val="FFFF00"/>
                </a:solidFill>
                <a:latin typeface="Comic Sans MS" pitchFamily="66" charset="0"/>
              </a:rPr>
              <a:t>Excretion and Osmoregulation</a:t>
            </a:r>
          </a:p>
        </p:txBody>
      </p:sp>
      <p:sp>
        <p:nvSpPr>
          <p:cNvPr id="80899" name="Content Placeholder 2"/>
          <p:cNvSpPr>
            <a:spLocks noGrp="1"/>
          </p:cNvSpPr>
          <p:nvPr>
            <p:ph idx="1"/>
          </p:nvPr>
        </p:nvSpPr>
        <p:spPr>
          <a:xfrm>
            <a:off x="457200" y="914400"/>
            <a:ext cx="8229600" cy="4525963"/>
          </a:xfrm>
        </p:spPr>
        <p:txBody>
          <a:bodyPr/>
          <a:lstStyle/>
          <a:p>
            <a:r>
              <a:rPr lang="en-US" b="1" u="sng" smtClean="0">
                <a:solidFill>
                  <a:srgbClr val="FFFF00"/>
                </a:solidFill>
                <a:latin typeface="Comic Sans MS" pitchFamily="66" charset="0"/>
              </a:rPr>
              <a:t>Kidneys and gills</a:t>
            </a:r>
            <a:r>
              <a:rPr lang="en-US" b="1" smtClean="0">
                <a:solidFill>
                  <a:srgbClr val="FFFF00"/>
                </a:solidFill>
                <a:latin typeface="Comic Sans MS" pitchFamily="66" charset="0"/>
              </a:rPr>
              <a:t>- </a:t>
            </a:r>
            <a:r>
              <a:rPr lang="en-US" smtClean="0">
                <a:solidFill>
                  <a:srgbClr val="FFFF00"/>
                </a:solidFill>
                <a:latin typeface="Comic Sans MS" pitchFamily="66" charset="0"/>
              </a:rPr>
              <a:t>maintain proper balance of electrolytes (ions) and water in their tissues</a:t>
            </a:r>
          </a:p>
          <a:p>
            <a:r>
              <a:rPr lang="en-US" b="1" u="sng" smtClean="0">
                <a:solidFill>
                  <a:srgbClr val="FFFF00"/>
                </a:solidFill>
                <a:latin typeface="Comic Sans MS" pitchFamily="66" charset="0"/>
              </a:rPr>
              <a:t>Nephrons</a:t>
            </a:r>
            <a:r>
              <a:rPr lang="en-US" smtClean="0">
                <a:solidFill>
                  <a:srgbClr val="FFFF00"/>
                </a:solidFill>
                <a:latin typeface="Comic Sans MS" pitchFamily="66" charset="0"/>
              </a:rPr>
              <a:t>- excretory structures in the kidneys that filter bloodborne nitrogenous waste, ions, water, and small organic compounds across a network of capillaries called: </a:t>
            </a:r>
            <a:r>
              <a:rPr lang="en-US" b="1" u="sng" smtClean="0">
                <a:solidFill>
                  <a:srgbClr val="FFFF00"/>
                </a:solidFill>
                <a:latin typeface="Comic Sans MS" pitchFamily="66" charset="0"/>
              </a:rPr>
              <a:t>glomerulus</a:t>
            </a:r>
            <a:r>
              <a:rPr lang="en-US" smtClean="0">
                <a:solidFill>
                  <a:srgbClr val="FFFF00"/>
                </a:solidFill>
                <a:latin typeface="Comic Sans MS" pitchFamily="66" charset="0"/>
              </a:rPr>
              <a:t> </a:t>
            </a:r>
          </a:p>
          <a:p>
            <a:r>
              <a:rPr lang="en-US" b="1" u="sng" smtClean="0">
                <a:solidFill>
                  <a:srgbClr val="FFFF00"/>
                </a:solidFill>
                <a:latin typeface="Comic Sans MS" pitchFamily="66" charset="0"/>
              </a:rPr>
              <a:t>Filtrate</a:t>
            </a:r>
            <a:r>
              <a:rPr lang="en-US" smtClean="0">
                <a:solidFill>
                  <a:srgbClr val="FFFF00"/>
                </a:solidFill>
                <a:latin typeface="Comic Sans MS" pitchFamily="66" charset="0"/>
              </a:rPr>
              <a:t> passes to a </a:t>
            </a:r>
            <a:r>
              <a:rPr lang="en-US" b="1" u="sng" smtClean="0">
                <a:solidFill>
                  <a:srgbClr val="FFFF00"/>
                </a:solidFill>
                <a:latin typeface="Comic Sans MS" pitchFamily="66" charset="0"/>
              </a:rPr>
              <a:t>tubule system </a:t>
            </a:r>
            <a:r>
              <a:rPr lang="en-US" smtClean="0">
                <a:solidFill>
                  <a:srgbClr val="FFFF00"/>
                </a:solidFill>
                <a:latin typeface="Comic Sans MS" pitchFamily="66" charset="0"/>
              </a:rPr>
              <a:t>essential components are </a:t>
            </a:r>
            <a:r>
              <a:rPr lang="en-US" b="1" u="sng" smtClean="0">
                <a:solidFill>
                  <a:srgbClr val="FFFF00"/>
                </a:solidFill>
                <a:latin typeface="Comic Sans MS" pitchFamily="66" charset="0"/>
              </a:rPr>
              <a:t>absorbed </a:t>
            </a:r>
            <a:r>
              <a:rPr lang="en-US" smtClean="0">
                <a:solidFill>
                  <a:srgbClr val="FFFF00"/>
                </a:solidFill>
                <a:latin typeface="Comic Sans MS" pitchFamily="66" charset="0"/>
              </a:rPr>
              <a:t>into blood filtrate remaining- is </a:t>
            </a:r>
            <a:r>
              <a:rPr lang="en-US" b="1" u="sng" smtClean="0">
                <a:solidFill>
                  <a:srgbClr val="FFFF00"/>
                </a:solidFill>
                <a:latin typeface="Comic Sans MS" pitchFamily="66" charset="0"/>
              </a:rPr>
              <a:t>excreted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76200" y="-152400"/>
            <a:ext cx="8229600" cy="1143000"/>
          </a:xfrm>
        </p:spPr>
        <p:txBody>
          <a:bodyPr/>
          <a:lstStyle/>
          <a:p>
            <a:r>
              <a:rPr lang="en-US" smtClean="0">
                <a:solidFill>
                  <a:srgbClr val="FFFF00"/>
                </a:solidFill>
                <a:latin typeface="Comic Sans MS" pitchFamily="66" charset="0"/>
              </a:rPr>
              <a:t>Freshwater Fishes</a:t>
            </a:r>
          </a:p>
        </p:txBody>
      </p:sp>
      <p:sp>
        <p:nvSpPr>
          <p:cNvPr id="81923" name="Content Placeholder 2"/>
          <p:cNvSpPr>
            <a:spLocks noGrp="1"/>
          </p:cNvSpPr>
          <p:nvPr>
            <p:ph idx="1"/>
          </p:nvPr>
        </p:nvSpPr>
        <p:spPr>
          <a:xfrm>
            <a:off x="304800" y="685800"/>
            <a:ext cx="5715000" cy="4525963"/>
          </a:xfrm>
        </p:spPr>
        <p:txBody>
          <a:bodyPr/>
          <a:lstStyle/>
          <a:p>
            <a:r>
              <a:rPr lang="en-US" b="1" u="sng" smtClean="0">
                <a:solidFill>
                  <a:srgbClr val="FFFF00"/>
                </a:solidFill>
                <a:latin typeface="Comic Sans MS" pitchFamily="66" charset="0"/>
              </a:rPr>
              <a:t>Never drink</a:t>
            </a:r>
            <a:r>
              <a:rPr lang="en-US" smtClean="0">
                <a:solidFill>
                  <a:srgbClr val="FFFF00"/>
                </a:solidFill>
                <a:latin typeface="Comic Sans MS" pitchFamily="66" charset="0"/>
              </a:rPr>
              <a:t>!</a:t>
            </a:r>
          </a:p>
          <a:p>
            <a:pPr lvl="1"/>
            <a:r>
              <a:rPr lang="en-US" smtClean="0">
                <a:solidFill>
                  <a:srgbClr val="FFFF00"/>
                </a:solidFill>
                <a:latin typeface="Comic Sans MS" pitchFamily="66" charset="0"/>
              </a:rPr>
              <a:t>Only take in water when eating.</a:t>
            </a:r>
          </a:p>
          <a:p>
            <a:r>
              <a:rPr lang="en-US" smtClean="0">
                <a:solidFill>
                  <a:srgbClr val="FFFF00"/>
                </a:solidFill>
                <a:latin typeface="Comic Sans MS" pitchFamily="66" charset="0"/>
              </a:rPr>
              <a:t>Numerous nephrons with </a:t>
            </a:r>
            <a:r>
              <a:rPr lang="en-US" b="1" u="sng" smtClean="0">
                <a:solidFill>
                  <a:srgbClr val="FFFF00"/>
                </a:solidFill>
                <a:latin typeface="Comic Sans MS" pitchFamily="66" charset="0"/>
              </a:rPr>
              <a:t>LARGE glomeruli </a:t>
            </a:r>
            <a:r>
              <a:rPr lang="en-US" smtClean="0">
                <a:solidFill>
                  <a:srgbClr val="FFFF00"/>
                </a:solidFill>
                <a:latin typeface="Comic Sans MS" pitchFamily="66" charset="0"/>
              </a:rPr>
              <a:t>and </a:t>
            </a:r>
            <a:r>
              <a:rPr lang="en-US" b="1" u="sng" smtClean="0">
                <a:solidFill>
                  <a:srgbClr val="FFFF00"/>
                </a:solidFill>
                <a:latin typeface="Comic Sans MS" pitchFamily="66" charset="0"/>
              </a:rPr>
              <a:t>SHORT tubule systems</a:t>
            </a:r>
          </a:p>
          <a:p>
            <a:pPr lvl="1"/>
            <a:r>
              <a:rPr lang="en-US" smtClean="0">
                <a:solidFill>
                  <a:srgbClr val="FFFF00"/>
                </a:solidFill>
                <a:latin typeface="Comic Sans MS" pitchFamily="66" charset="0"/>
              </a:rPr>
              <a:t>Little water reabsorbed</a:t>
            </a:r>
          </a:p>
          <a:p>
            <a:r>
              <a:rPr lang="en-US" smtClean="0">
                <a:solidFill>
                  <a:srgbClr val="FFFF00"/>
                </a:solidFill>
                <a:latin typeface="Comic Sans MS" pitchFamily="66" charset="0"/>
              </a:rPr>
              <a:t>Large quantities of diluted urine</a:t>
            </a:r>
          </a:p>
          <a:p>
            <a:r>
              <a:rPr lang="en-US" smtClean="0">
                <a:solidFill>
                  <a:srgbClr val="FFFF00"/>
                </a:solidFill>
                <a:latin typeface="Comic Sans MS" pitchFamily="66" charset="0"/>
              </a:rPr>
              <a:t>Active transport of ions into blood</a:t>
            </a:r>
          </a:p>
          <a:p>
            <a:pPr lvl="1"/>
            <a:r>
              <a:rPr lang="en-US" smtClean="0">
                <a:solidFill>
                  <a:srgbClr val="FFFF00"/>
                </a:solidFill>
                <a:latin typeface="Comic Sans MS" pitchFamily="66" charset="0"/>
              </a:rPr>
              <a:t>Get salt in their food</a:t>
            </a:r>
          </a:p>
        </p:txBody>
      </p:sp>
      <p:pic>
        <p:nvPicPr>
          <p:cNvPr id="81924" name="Picture 4" descr="Lake at Acadia National Park, Maine"/>
          <p:cNvPicPr>
            <a:picLocks noChangeAspect="1" noChangeArrowheads="1"/>
          </p:cNvPicPr>
          <p:nvPr/>
        </p:nvPicPr>
        <p:blipFill>
          <a:blip r:embed="rId2" cstate="print"/>
          <a:srcRect/>
          <a:stretch>
            <a:fillRect/>
          </a:stretch>
        </p:blipFill>
        <p:spPr bwMode="auto">
          <a:xfrm>
            <a:off x="5562600" y="685800"/>
            <a:ext cx="340995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027" descr="24_29"/>
          <p:cNvPicPr>
            <a:picLocks noChangeAspect="1" noChangeArrowheads="1"/>
          </p:cNvPicPr>
          <p:nvPr/>
        </p:nvPicPr>
        <p:blipFill>
          <a:blip r:embed="rId3" cstate="print"/>
          <a:srcRect t="2245" r="36153" b="46646"/>
          <a:stretch>
            <a:fillRect/>
          </a:stretch>
        </p:blipFill>
        <p:spPr bwMode="auto">
          <a:xfrm>
            <a:off x="407988" y="190500"/>
            <a:ext cx="8507412" cy="6591300"/>
          </a:xfrm>
          <a:prstGeom prst="rect">
            <a:avLst/>
          </a:prstGeom>
          <a:noFill/>
          <a:ln w="9525">
            <a:noFill/>
            <a:miter lim="800000"/>
            <a:headEnd/>
            <a:tailEnd/>
          </a:ln>
        </p:spPr>
      </p:pic>
      <p:sp>
        <p:nvSpPr>
          <p:cNvPr id="82947" name="Title 3"/>
          <p:cNvSpPr>
            <a:spLocks noGrp="1"/>
          </p:cNvSpPr>
          <p:nvPr>
            <p:ph type="title"/>
          </p:nvPr>
        </p:nvSpPr>
        <p:spPr/>
        <p:txBody>
          <a:bodyPr/>
          <a:lstStyle/>
          <a:p>
            <a:endParaRPr lang="en-US" smtClean="0"/>
          </a:p>
        </p:txBody>
      </p:sp>
      <p:sp>
        <p:nvSpPr>
          <p:cNvPr id="82948" name="TextBox 4"/>
          <p:cNvSpPr txBox="1">
            <a:spLocks noChangeArrowheads="1"/>
          </p:cNvSpPr>
          <p:nvPr/>
        </p:nvSpPr>
        <p:spPr bwMode="auto">
          <a:xfrm>
            <a:off x="7315200" y="6172200"/>
            <a:ext cx="1600200" cy="369888"/>
          </a:xfrm>
          <a:prstGeom prst="rect">
            <a:avLst/>
          </a:prstGeom>
          <a:solidFill>
            <a:schemeClr val="bg1"/>
          </a:solidFill>
          <a:ln w="9525">
            <a:noFill/>
            <a:miter lim="800000"/>
            <a:headEnd/>
            <a:tailEnd/>
          </a:ln>
        </p:spPr>
        <p:txBody>
          <a:bodyPr>
            <a:spAutoFit/>
          </a:bodyPr>
          <a:lstStyle/>
          <a:p>
            <a:endParaRPr lang="en-US"/>
          </a:p>
        </p:txBody>
      </p:sp>
      <p:sp>
        <p:nvSpPr>
          <p:cNvPr id="82949" name="TextBox 5"/>
          <p:cNvSpPr txBox="1">
            <a:spLocks noChangeArrowheads="1"/>
          </p:cNvSpPr>
          <p:nvPr/>
        </p:nvSpPr>
        <p:spPr bwMode="auto">
          <a:xfrm>
            <a:off x="7315200" y="6477000"/>
            <a:ext cx="1600200" cy="369888"/>
          </a:xfrm>
          <a:prstGeom prst="rect">
            <a:avLst/>
          </a:prstGeom>
          <a:solidFill>
            <a:schemeClr val="bg1"/>
          </a:solid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00CC">
            <a:alpha val="0"/>
          </a:srgbClr>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endParaRPr lang="en-US" smtClean="0"/>
          </a:p>
        </p:txBody>
      </p:sp>
      <p:sp>
        <p:nvSpPr>
          <p:cNvPr id="83971" name="Rectangle 4"/>
          <p:cNvSpPr>
            <a:spLocks noGrp="1" noChangeArrowheads="1"/>
          </p:cNvSpPr>
          <p:nvPr>
            <p:ph type="body" sz="half" idx="2"/>
          </p:nvPr>
        </p:nvSpPr>
        <p:spPr/>
        <p:txBody>
          <a:bodyPr/>
          <a:lstStyle/>
          <a:p>
            <a:pPr eaLnBrk="1" hangingPunct="1"/>
            <a:endParaRPr lang="en-US" sz="2800" smtClean="0"/>
          </a:p>
        </p:txBody>
      </p:sp>
      <p:pic>
        <p:nvPicPr>
          <p:cNvPr id="83972" name="Picture 10" descr="FRESHWATER HYPO"/>
          <p:cNvPicPr>
            <a:picLocks noGrp="1" noChangeAspect="1" noChangeArrowheads="1"/>
          </p:cNvPicPr>
          <p:nvPr>
            <p:ph type="clipArt" sz="half" idx="1"/>
          </p:nvPr>
        </p:nvPicPr>
        <p:blipFill>
          <a:blip r:embed="rId2" cstate="print">
            <a:clrChange>
              <a:clrFrom>
                <a:srgbClr val="FFFFFF"/>
              </a:clrFrom>
              <a:clrTo>
                <a:srgbClr val="FFFFFF">
                  <a:alpha val="0"/>
                </a:srgbClr>
              </a:clrTo>
            </a:clrChange>
          </a:blip>
          <a:srcRect/>
          <a:stretch>
            <a:fillRect/>
          </a:stretch>
        </p:blipFill>
        <p:spPr>
          <a:xfrm>
            <a:off x="304800" y="685800"/>
            <a:ext cx="8839200" cy="5834063"/>
          </a:xfr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00CC">
            <a:alpha val="0"/>
          </a:srgbClr>
        </a:solidFill>
        <a:effectLst/>
      </p:bgPr>
    </p:bg>
    <p:spTree>
      <p:nvGrpSpPr>
        <p:cNvPr id="1" name=""/>
        <p:cNvGrpSpPr/>
        <p:nvPr/>
      </p:nvGrpSpPr>
      <p:grpSpPr>
        <a:xfrm>
          <a:off x="0" y="0"/>
          <a:ext cx="0" cy="0"/>
          <a:chOff x="0" y="0"/>
          <a:chExt cx="0" cy="0"/>
        </a:xfrm>
      </p:grpSpPr>
      <p:pic>
        <p:nvPicPr>
          <p:cNvPr id="84994" name="Picture 1026" descr="FRESHWATER RESPONS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800" y="304800"/>
            <a:ext cx="8839200" cy="589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0"/>
            <a:ext cx="8229600" cy="1143000"/>
          </a:xfrm>
        </p:spPr>
        <p:txBody>
          <a:bodyPr/>
          <a:lstStyle/>
          <a:p>
            <a:r>
              <a:rPr lang="en-US" smtClean="0">
                <a:solidFill>
                  <a:srgbClr val="FFFF00"/>
                </a:solidFill>
                <a:latin typeface="Comic Sans MS" pitchFamily="66" charset="0"/>
              </a:rPr>
              <a:t>Marine Fishes</a:t>
            </a:r>
          </a:p>
        </p:txBody>
      </p:sp>
      <p:sp>
        <p:nvSpPr>
          <p:cNvPr id="86019" name="Content Placeholder 2"/>
          <p:cNvSpPr>
            <a:spLocks noGrp="1"/>
          </p:cNvSpPr>
          <p:nvPr>
            <p:ph idx="1"/>
          </p:nvPr>
        </p:nvSpPr>
        <p:spPr>
          <a:xfrm>
            <a:off x="457200" y="990600"/>
            <a:ext cx="8229600" cy="4525963"/>
          </a:xfrm>
        </p:spPr>
        <p:txBody>
          <a:bodyPr/>
          <a:lstStyle/>
          <a:p>
            <a:r>
              <a:rPr lang="en-US" b="1" u="sng" smtClean="0">
                <a:solidFill>
                  <a:srgbClr val="FFFF00"/>
                </a:solidFill>
                <a:latin typeface="Comic Sans MS" pitchFamily="66" charset="0"/>
              </a:rPr>
              <a:t>Must combat water LOSS</a:t>
            </a:r>
          </a:p>
          <a:p>
            <a:pPr lvl="1"/>
            <a:r>
              <a:rPr lang="en-US" smtClean="0">
                <a:solidFill>
                  <a:srgbClr val="FFFF00"/>
                </a:solidFill>
                <a:latin typeface="Comic Sans MS" pitchFamily="66" charset="0"/>
              </a:rPr>
              <a:t>3.5% ions in environment 0.65% ions in tissues</a:t>
            </a:r>
          </a:p>
          <a:p>
            <a:r>
              <a:rPr lang="en-US" b="1" u="sng" smtClean="0">
                <a:solidFill>
                  <a:srgbClr val="FFFF00"/>
                </a:solidFill>
                <a:latin typeface="Comic Sans MS" pitchFamily="66" charset="0"/>
              </a:rPr>
              <a:t>Drink water</a:t>
            </a:r>
          </a:p>
          <a:p>
            <a:pPr lvl="1"/>
            <a:r>
              <a:rPr lang="en-US" smtClean="0">
                <a:solidFill>
                  <a:srgbClr val="FFFF00"/>
                </a:solidFill>
                <a:latin typeface="Comic Sans MS" pitchFamily="66" charset="0"/>
              </a:rPr>
              <a:t>Eliminate  excess ions by excretions, defection, and active transport across gill.</a:t>
            </a:r>
          </a:p>
          <a:p>
            <a:r>
              <a:rPr lang="en-US" smtClean="0">
                <a:solidFill>
                  <a:srgbClr val="FFFF00"/>
                </a:solidFill>
                <a:latin typeface="Comic Sans MS" pitchFamily="66" charset="0"/>
              </a:rPr>
              <a:t>Nephrons -</a:t>
            </a:r>
            <a:r>
              <a:rPr lang="en-US" b="1" u="sng" smtClean="0">
                <a:solidFill>
                  <a:srgbClr val="FFFF00"/>
                </a:solidFill>
                <a:latin typeface="Comic Sans MS" pitchFamily="66" charset="0"/>
              </a:rPr>
              <a:t>SMALLER glomerculi </a:t>
            </a:r>
            <a:r>
              <a:rPr lang="en-US" smtClean="0">
                <a:solidFill>
                  <a:srgbClr val="FFFF00"/>
                </a:solidFill>
                <a:latin typeface="Comic Sans MS" pitchFamily="66" charset="0"/>
              </a:rPr>
              <a:t>and </a:t>
            </a:r>
            <a:r>
              <a:rPr lang="en-US" b="1" u="sng" smtClean="0">
                <a:solidFill>
                  <a:srgbClr val="FFFF00"/>
                </a:solidFill>
                <a:latin typeface="Comic Sans MS" pitchFamily="66" charset="0"/>
              </a:rPr>
              <a:t>LONGER tubule systems</a:t>
            </a:r>
          </a:p>
          <a:p>
            <a:pPr lvl="1"/>
            <a:r>
              <a:rPr lang="en-US" smtClean="0">
                <a:solidFill>
                  <a:srgbClr val="FFFF00"/>
                </a:solidFill>
                <a:latin typeface="Comic Sans MS" pitchFamily="66" charset="0"/>
              </a:rPr>
              <a:t>Water absorbed from nephrons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5400" b="1" dirty="0" smtClean="0">
                <a:solidFill>
                  <a:srgbClr val="FFFF00"/>
                </a:solidFill>
                <a:latin typeface="Comic Sans MS" pitchFamily="66" charset="0"/>
              </a:rPr>
              <a:t>Living Jawless fishes</a:t>
            </a:r>
          </a:p>
        </p:txBody>
      </p:sp>
      <p:sp>
        <p:nvSpPr>
          <p:cNvPr id="10243" name="Content Placeholder 2"/>
          <p:cNvSpPr>
            <a:spLocks noGrp="1"/>
          </p:cNvSpPr>
          <p:nvPr>
            <p:ph idx="1"/>
          </p:nvPr>
        </p:nvSpPr>
        <p:spPr>
          <a:xfrm>
            <a:off x="228600" y="1295400"/>
            <a:ext cx="7620000" cy="4724400"/>
          </a:xfrm>
        </p:spPr>
        <p:txBody>
          <a:bodyPr/>
          <a:lstStyle/>
          <a:p>
            <a:pPr>
              <a:buFont typeface="Arial" charset="0"/>
              <a:buNone/>
            </a:pPr>
            <a:r>
              <a:rPr lang="en-US" sz="4400" b="1" dirty="0" smtClean="0">
                <a:solidFill>
                  <a:srgbClr val="FFFF00"/>
                </a:solidFill>
                <a:latin typeface="Comic Sans MS" pitchFamily="66" charset="0"/>
              </a:rPr>
              <a:t>Class </a:t>
            </a:r>
            <a:r>
              <a:rPr lang="en-US" sz="4400" b="1" dirty="0" err="1" smtClean="0">
                <a:solidFill>
                  <a:srgbClr val="FFFF00"/>
                </a:solidFill>
                <a:latin typeface="Comic Sans MS" pitchFamily="66" charset="0"/>
              </a:rPr>
              <a:t>Myxini</a:t>
            </a:r>
            <a:r>
              <a:rPr lang="en-US" sz="4400" b="1" dirty="0" smtClean="0">
                <a:solidFill>
                  <a:srgbClr val="FFFF00"/>
                </a:solidFill>
                <a:latin typeface="Comic Sans MS" pitchFamily="66" charset="0"/>
              </a:rPr>
              <a:t>: </a:t>
            </a:r>
            <a:r>
              <a:rPr lang="en-US" sz="4400" b="1" u="sng" dirty="0" smtClean="0">
                <a:solidFill>
                  <a:srgbClr val="FFFF00"/>
                </a:solidFill>
                <a:latin typeface="Comic Sans MS" pitchFamily="66" charset="0"/>
              </a:rPr>
              <a:t>The Hagfish</a:t>
            </a:r>
          </a:p>
          <a:p>
            <a:r>
              <a:rPr lang="en-US" dirty="0" smtClean="0">
                <a:solidFill>
                  <a:srgbClr val="FFFF00"/>
                </a:solidFill>
                <a:latin typeface="Comic Sans MS" pitchFamily="66" charset="0"/>
              </a:rPr>
              <a:t>Head-supported </a:t>
            </a:r>
          </a:p>
          <a:p>
            <a:pPr>
              <a:buNone/>
            </a:pPr>
            <a:r>
              <a:rPr lang="en-US" dirty="0" smtClean="0">
                <a:solidFill>
                  <a:srgbClr val="FFFF00"/>
                </a:solidFill>
                <a:latin typeface="Comic Sans MS" pitchFamily="66" charset="0"/>
              </a:rPr>
              <a:t> by cartilaginous </a:t>
            </a:r>
          </a:p>
          <a:p>
            <a:pPr>
              <a:buNone/>
            </a:pPr>
            <a:r>
              <a:rPr lang="en-US" dirty="0" smtClean="0">
                <a:solidFill>
                  <a:srgbClr val="FFFF00"/>
                </a:solidFill>
                <a:latin typeface="Comic Sans MS" pitchFamily="66" charset="0"/>
              </a:rPr>
              <a:t> bars</a:t>
            </a:r>
          </a:p>
          <a:p>
            <a:r>
              <a:rPr lang="en-US" dirty="0" smtClean="0">
                <a:solidFill>
                  <a:srgbClr val="FFFF00"/>
                </a:solidFill>
                <a:latin typeface="Comic Sans MS" pitchFamily="66" charset="0"/>
              </a:rPr>
              <a:t>Brain- enclosed</a:t>
            </a:r>
          </a:p>
          <a:p>
            <a:pPr>
              <a:buNone/>
            </a:pPr>
            <a:r>
              <a:rPr lang="en-US" dirty="0" smtClean="0">
                <a:solidFill>
                  <a:srgbClr val="FFFF00"/>
                </a:solidFill>
                <a:latin typeface="Comic Sans MS" pitchFamily="66" charset="0"/>
              </a:rPr>
              <a:t> in fibrous sheath</a:t>
            </a:r>
          </a:p>
          <a:p>
            <a:endParaRPr lang="en-US" dirty="0" smtClean="0">
              <a:solidFill>
                <a:srgbClr val="FFFF00"/>
              </a:solidFill>
              <a:latin typeface="Comic Sans MS" pitchFamily="66" charset="0"/>
            </a:endParaRPr>
          </a:p>
        </p:txBody>
      </p:sp>
      <p:pic>
        <p:nvPicPr>
          <p:cNvPr id="10244" name="Picture 6" descr="hagfish Hagfish"/>
          <p:cNvPicPr>
            <a:picLocks noChangeAspect="1" noChangeArrowheads="1"/>
          </p:cNvPicPr>
          <p:nvPr/>
        </p:nvPicPr>
        <p:blipFill>
          <a:blip r:embed="rId2" cstate="print"/>
          <a:srcRect/>
          <a:stretch>
            <a:fillRect/>
          </a:stretch>
        </p:blipFill>
        <p:spPr bwMode="auto">
          <a:xfrm>
            <a:off x="4038600" y="2286000"/>
            <a:ext cx="4838915" cy="3228975"/>
          </a:xfrm>
          <a:prstGeom prst="rect">
            <a:avLst/>
          </a:prstGeom>
          <a:noFill/>
          <a:ln w="9525">
            <a:noFill/>
            <a:miter lim="800000"/>
            <a:headEnd/>
            <a:tailEnd/>
          </a:ln>
        </p:spPr>
      </p:pic>
      <p:sp>
        <p:nvSpPr>
          <p:cNvPr id="5" name="Rectangle 4"/>
          <p:cNvSpPr/>
          <p:nvPr/>
        </p:nvSpPr>
        <p:spPr>
          <a:xfrm>
            <a:off x="2743200" y="6096000"/>
            <a:ext cx="2959464" cy="40011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a:rPr>
              <a:t>Intro video to Hagfish</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027" descr="24_29"/>
          <p:cNvPicPr>
            <a:picLocks noChangeAspect="1" noChangeArrowheads="1"/>
          </p:cNvPicPr>
          <p:nvPr/>
        </p:nvPicPr>
        <p:blipFill>
          <a:blip r:embed="rId3" cstate="print"/>
          <a:srcRect l="34917" t="39893"/>
          <a:stretch>
            <a:fillRect/>
          </a:stretch>
        </p:blipFill>
        <p:spPr bwMode="auto">
          <a:xfrm>
            <a:off x="60325" y="228600"/>
            <a:ext cx="8870950" cy="6629400"/>
          </a:xfrm>
          <a:prstGeom prst="rect">
            <a:avLst/>
          </a:prstGeom>
          <a:noFill/>
          <a:ln w="9525">
            <a:noFill/>
            <a:miter lim="800000"/>
            <a:headEnd/>
            <a:tailEnd/>
          </a:ln>
        </p:spPr>
      </p:pic>
      <p:sp>
        <p:nvSpPr>
          <p:cNvPr id="87044" name="TextBox 4"/>
          <p:cNvSpPr txBox="1">
            <a:spLocks noChangeArrowheads="1"/>
          </p:cNvSpPr>
          <p:nvPr/>
        </p:nvSpPr>
        <p:spPr bwMode="auto">
          <a:xfrm>
            <a:off x="0" y="228600"/>
            <a:ext cx="1600200" cy="369888"/>
          </a:xfrm>
          <a:prstGeom prst="rect">
            <a:avLst/>
          </a:prstGeom>
          <a:solidFill>
            <a:schemeClr val="bg1"/>
          </a:solidFill>
          <a:ln w="9525">
            <a:noFill/>
            <a:miter lim="800000"/>
            <a:headEnd/>
            <a:tailEnd/>
          </a:ln>
        </p:spPr>
        <p:txBody>
          <a:bodyPr>
            <a:spAutoFit/>
          </a:bodyPr>
          <a:lstStyle/>
          <a:p>
            <a:endParaRPr lang="en-US"/>
          </a:p>
        </p:txBody>
      </p:sp>
      <p:sp>
        <p:nvSpPr>
          <p:cNvPr id="87045" name="TextBox 6"/>
          <p:cNvSpPr txBox="1">
            <a:spLocks noChangeArrowheads="1"/>
          </p:cNvSpPr>
          <p:nvPr/>
        </p:nvSpPr>
        <p:spPr bwMode="auto">
          <a:xfrm>
            <a:off x="0" y="533400"/>
            <a:ext cx="1600200" cy="369888"/>
          </a:xfrm>
          <a:prstGeom prst="rect">
            <a:avLst/>
          </a:prstGeom>
          <a:solidFill>
            <a:schemeClr val="bg1"/>
          </a:solidFill>
          <a:ln w="9525">
            <a:noFill/>
            <a:miter lim="800000"/>
            <a:headEnd/>
            <a:tailEnd/>
          </a:ln>
        </p:spPr>
        <p:txBody>
          <a:bodyPr>
            <a:spAutoFit/>
          </a:bodyPr>
          <a:lstStyle/>
          <a:p>
            <a:endParaRPr lang="en-US"/>
          </a:p>
        </p:txBody>
      </p:sp>
      <p:sp>
        <p:nvSpPr>
          <p:cNvPr id="87046" name="TextBox 7"/>
          <p:cNvSpPr txBox="1">
            <a:spLocks noChangeArrowheads="1"/>
          </p:cNvSpPr>
          <p:nvPr/>
        </p:nvSpPr>
        <p:spPr bwMode="auto">
          <a:xfrm>
            <a:off x="76200" y="838200"/>
            <a:ext cx="1600200" cy="369888"/>
          </a:xfrm>
          <a:prstGeom prst="rect">
            <a:avLst/>
          </a:prstGeom>
          <a:solidFill>
            <a:schemeClr val="bg1"/>
          </a:solidFill>
          <a:ln w="9525">
            <a:noFill/>
            <a:miter lim="800000"/>
            <a:headEnd/>
            <a:tailEnd/>
          </a:ln>
        </p:spPr>
        <p:txBody>
          <a:bodyPr>
            <a:spAutoFit/>
          </a:bodyPr>
          <a:lstStyle/>
          <a:p>
            <a:endParaRPr lang="en-US"/>
          </a:p>
        </p:txBody>
      </p:sp>
      <p:sp>
        <p:nvSpPr>
          <p:cNvPr id="87047" name="TextBox 8"/>
          <p:cNvSpPr txBox="1">
            <a:spLocks noChangeArrowheads="1"/>
          </p:cNvSpPr>
          <p:nvPr/>
        </p:nvSpPr>
        <p:spPr bwMode="auto">
          <a:xfrm>
            <a:off x="76200" y="1143000"/>
            <a:ext cx="1600200" cy="369888"/>
          </a:xfrm>
          <a:prstGeom prst="rect">
            <a:avLst/>
          </a:prstGeom>
          <a:solidFill>
            <a:schemeClr val="bg1"/>
          </a:solid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endParaRPr lang="en-US" smtClean="0"/>
          </a:p>
        </p:txBody>
      </p:sp>
      <p:sp>
        <p:nvSpPr>
          <p:cNvPr id="88067" name="Rectangle 4"/>
          <p:cNvSpPr>
            <a:spLocks noGrp="1" noChangeArrowheads="1"/>
          </p:cNvSpPr>
          <p:nvPr>
            <p:ph type="body" sz="half" idx="2"/>
          </p:nvPr>
        </p:nvSpPr>
        <p:spPr/>
        <p:txBody>
          <a:bodyPr/>
          <a:lstStyle/>
          <a:p>
            <a:pPr eaLnBrk="1" hangingPunct="1"/>
            <a:endParaRPr lang="en-US" sz="2800" smtClean="0"/>
          </a:p>
        </p:txBody>
      </p:sp>
      <p:pic>
        <p:nvPicPr>
          <p:cNvPr id="88068" name="Picture 10" descr="SALT FISH HYPER"/>
          <p:cNvPicPr>
            <a:picLocks noGrp="1" noChangeAspect="1" noChangeArrowheads="1"/>
          </p:cNvPicPr>
          <p:nvPr>
            <p:ph type="clipArt" sz="half" idx="1"/>
          </p:nvPr>
        </p:nvPicPr>
        <p:blipFill>
          <a:blip r:embed="rId2" cstate="print">
            <a:clrChange>
              <a:clrFrom>
                <a:srgbClr val="A96B78"/>
              </a:clrFrom>
              <a:clrTo>
                <a:srgbClr val="A96B78">
                  <a:alpha val="0"/>
                </a:srgbClr>
              </a:clrTo>
            </a:clrChange>
          </a:blip>
          <a:srcRect/>
          <a:stretch>
            <a:fillRect/>
          </a:stretch>
        </p:blipFill>
        <p:spPr>
          <a:xfrm>
            <a:off x="228600" y="609600"/>
            <a:ext cx="8915400" cy="5178425"/>
          </a:xfr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endParaRPr lang="en-US" smtClean="0"/>
          </a:p>
        </p:txBody>
      </p:sp>
      <p:sp>
        <p:nvSpPr>
          <p:cNvPr id="89091" name="Rectangle 4"/>
          <p:cNvSpPr>
            <a:spLocks noGrp="1" noChangeArrowheads="1"/>
          </p:cNvSpPr>
          <p:nvPr>
            <p:ph type="body" sz="half" idx="2"/>
          </p:nvPr>
        </p:nvSpPr>
        <p:spPr/>
        <p:txBody>
          <a:bodyPr/>
          <a:lstStyle/>
          <a:p>
            <a:pPr eaLnBrk="1" hangingPunct="1"/>
            <a:endParaRPr lang="en-US" sz="2800" smtClean="0"/>
          </a:p>
        </p:txBody>
      </p:sp>
      <p:pic>
        <p:nvPicPr>
          <p:cNvPr id="89092" name="Picture 10" descr="SALT FISH RESPONSE"/>
          <p:cNvPicPr>
            <a:picLocks noGrp="1" noChangeAspect="1" noChangeArrowheads="1"/>
          </p:cNvPicPr>
          <p:nvPr>
            <p:ph type="clipArt" sz="half" idx="1"/>
          </p:nvPr>
        </p:nvPicPr>
        <p:blipFill>
          <a:blip r:embed="rId2" cstate="print"/>
          <a:srcRect/>
          <a:stretch>
            <a:fillRect/>
          </a:stretch>
        </p:blipFill>
        <p:spPr>
          <a:xfrm>
            <a:off x="228600" y="533400"/>
            <a:ext cx="9144000" cy="5002213"/>
          </a:xfr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152400"/>
            <a:ext cx="8686800" cy="1143000"/>
          </a:xfrm>
        </p:spPr>
        <p:txBody>
          <a:bodyPr/>
          <a:lstStyle/>
          <a:p>
            <a:r>
              <a:rPr lang="en-US" b="1" smtClean="0">
                <a:solidFill>
                  <a:srgbClr val="FFFF00"/>
                </a:solidFill>
                <a:latin typeface="Comic Sans MS" pitchFamily="66" charset="0"/>
              </a:rPr>
              <a:t>Reproduction and Development</a:t>
            </a:r>
            <a:endParaRPr lang="en-US" smtClean="0"/>
          </a:p>
        </p:txBody>
      </p:sp>
      <p:sp>
        <p:nvSpPr>
          <p:cNvPr id="3" name="Content Placeholder 2"/>
          <p:cNvSpPr>
            <a:spLocks noGrp="1"/>
          </p:cNvSpPr>
          <p:nvPr>
            <p:ph idx="1"/>
          </p:nvPr>
        </p:nvSpPr>
        <p:spPr>
          <a:xfrm>
            <a:off x="381000" y="1219200"/>
            <a:ext cx="8458200" cy="4525963"/>
          </a:xfrm>
        </p:spPr>
        <p:txBody>
          <a:bodyPr/>
          <a:lstStyle/>
          <a:p>
            <a:r>
              <a:rPr lang="en-US" b="1" u="sng" smtClean="0">
                <a:solidFill>
                  <a:srgbClr val="FFFF00"/>
                </a:solidFill>
                <a:latin typeface="Comic Sans MS" pitchFamily="66" charset="0"/>
              </a:rPr>
              <a:t>Ovoparous-</a:t>
            </a:r>
            <a:r>
              <a:rPr lang="en-US" smtClean="0">
                <a:solidFill>
                  <a:srgbClr val="FFFF00"/>
                </a:solidFill>
                <a:latin typeface="Comic Sans MS" pitchFamily="66" charset="0"/>
              </a:rPr>
              <a:t>- Lay undeveloped eggs, External fertilization (90% of bony fish), Internal fertilization (some sharks and rays) </a:t>
            </a:r>
          </a:p>
          <a:p>
            <a:pPr lvl="1"/>
            <a:r>
              <a:rPr lang="en-US" b="1" u="sng" smtClean="0">
                <a:solidFill>
                  <a:srgbClr val="FFFF00"/>
                </a:solidFill>
                <a:latin typeface="Comic Sans MS" pitchFamily="66" charset="0"/>
              </a:rPr>
              <a:t>fish lay huge numbers of eggs; a female cod may release 4-6 million eggs.</a:t>
            </a:r>
          </a:p>
          <a:p>
            <a:r>
              <a:rPr lang="en-US" b="1" u="sng" smtClean="0">
                <a:solidFill>
                  <a:srgbClr val="FFFF00"/>
                </a:solidFill>
                <a:latin typeface="Comic Sans MS" pitchFamily="66" charset="0"/>
              </a:rPr>
              <a:t>Ovoviviparous</a:t>
            </a:r>
            <a:r>
              <a:rPr lang="en-US" smtClean="0">
                <a:solidFill>
                  <a:srgbClr val="FFFF00"/>
                </a:solidFill>
                <a:latin typeface="Comic Sans MS" pitchFamily="66" charset="0"/>
              </a:rPr>
              <a:t>- Internal development- without direct maternal nourishment-Advanced at birth (most sharks + rays)-Larval birth (some scorpeaniforms-rockfish) </a:t>
            </a:r>
          </a:p>
          <a:p>
            <a:pPr>
              <a:buFont typeface="Arial" charset="0"/>
              <a:buNone/>
            </a:pPr>
            <a:r>
              <a:rPr lang="en-US" smtClean="0"/>
              <a:t/>
            </a:r>
            <a:br>
              <a:rPr lang="en-US" smtClean="0"/>
            </a:b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274638"/>
            <a:ext cx="8458200" cy="1143000"/>
          </a:xfrm>
        </p:spPr>
        <p:txBody>
          <a:bodyPr/>
          <a:lstStyle/>
          <a:p>
            <a:r>
              <a:rPr lang="en-US" b="1" smtClean="0">
                <a:solidFill>
                  <a:srgbClr val="FFFF00"/>
                </a:solidFill>
                <a:latin typeface="Comic Sans MS" pitchFamily="66" charset="0"/>
              </a:rPr>
              <a:t>Reproduction and Development</a:t>
            </a:r>
            <a:endParaRPr lang="en-US" smtClean="0"/>
          </a:p>
        </p:txBody>
      </p:sp>
      <p:sp>
        <p:nvSpPr>
          <p:cNvPr id="3" name="Content Placeholder 2"/>
          <p:cNvSpPr>
            <a:spLocks noGrp="1"/>
          </p:cNvSpPr>
          <p:nvPr>
            <p:ph idx="1"/>
          </p:nvPr>
        </p:nvSpPr>
        <p:spPr/>
        <p:txBody>
          <a:bodyPr/>
          <a:lstStyle/>
          <a:p>
            <a:r>
              <a:rPr lang="en-US" b="1" u="sng" smtClean="0">
                <a:solidFill>
                  <a:srgbClr val="FFFF00"/>
                </a:solidFill>
                <a:latin typeface="Comic Sans MS" pitchFamily="66" charset="0"/>
              </a:rPr>
              <a:t>Viviparous</a:t>
            </a:r>
            <a:r>
              <a:rPr lang="en-US" smtClean="0">
                <a:solidFill>
                  <a:srgbClr val="FFFF00"/>
                </a:solidFill>
                <a:latin typeface="Comic Sans MS" pitchFamily="66" charset="0"/>
              </a:rPr>
              <a:t>- Internal development- direct nourishment from mother-Fully advanced at birth (some sharks, surf perches) </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dirty="0" smtClean="0">
                <a:solidFill>
                  <a:srgbClr val="FFFF00"/>
                </a:solidFill>
                <a:latin typeface="Comic Sans MS" pitchFamily="66" charset="0"/>
              </a:rPr>
              <a:t>Class </a:t>
            </a:r>
            <a:r>
              <a:rPr lang="en-US" b="1" dirty="0" err="1" smtClean="0">
                <a:solidFill>
                  <a:srgbClr val="FFFF00"/>
                </a:solidFill>
                <a:latin typeface="Comic Sans MS" pitchFamily="66" charset="0"/>
              </a:rPr>
              <a:t>Myxini</a:t>
            </a:r>
            <a:endParaRPr lang="en-US" dirty="0" smtClean="0"/>
          </a:p>
        </p:txBody>
      </p:sp>
      <p:sp>
        <p:nvSpPr>
          <p:cNvPr id="11267" name="Content Placeholder 2"/>
          <p:cNvSpPr>
            <a:spLocks noGrp="1"/>
          </p:cNvSpPr>
          <p:nvPr>
            <p:ph idx="1"/>
          </p:nvPr>
        </p:nvSpPr>
        <p:spPr>
          <a:xfrm>
            <a:off x="228600" y="1524000"/>
            <a:ext cx="5257800" cy="4525963"/>
          </a:xfrm>
        </p:spPr>
        <p:txBody>
          <a:bodyPr/>
          <a:lstStyle/>
          <a:p>
            <a:r>
              <a:rPr lang="en-US" dirty="0" smtClean="0">
                <a:solidFill>
                  <a:srgbClr val="FFFF00"/>
                </a:solidFill>
                <a:latin typeface="Comic Sans MS" pitchFamily="66" charset="0"/>
              </a:rPr>
              <a:t>Lack vertebrae</a:t>
            </a:r>
          </a:p>
          <a:p>
            <a:r>
              <a:rPr lang="en-US" dirty="0" smtClean="0">
                <a:solidFill>
                  <a:srgbClr val="FFFF00"/>
                </a:solidFill>
                <a:latin typeface="Comic Sans MS" pitchFamily="66" charset="0"/>
              </a:rPr>
              <a:t>Retain notochord (axial supportive structure)</a:t>
            </a:r>
          </a:p>
          <a:p>
            <a:r>
              <a:rPr lang="en-US" dirty="0" smtClean="0">
                <a:solidFill>
                  <a:srgbClr val="FFFF00"/>
                </a:solidFill>
                <a:latin typeface="Comic Sans MS" pitchFamily="66" charset="0"/>
              </a:rPr>
              <a:t>4 pairs of sensory tentacles surrounding their mouths</a:t>
            </a:r>
          </a:p>
          <a:p>
            <a:r>
              <a:rPr lang="en-US" dirty="0" err="1" smtClean="0">
                <a:solidFill>
                  <a:srgbClr val="FFFF00"/>
                </a:solidFill>
                <a:latin typeface="Comic Sans MS" pitchFamily="66" charset="0"/>
              </a:rPr>
              <a:t>Ventrolateral</a:t>
            </a:r>
            <a:r>
              <a:rPr lang="en-US" dirty="0" smtClean="0">
                <a:solidFill>
                  <a:srgbClr val="FFFF00"/>
                </a:solidFill>
                <a:latin typeface="Comic Sans MS" pitchFamily="66" charset="0"/>
              </a:rPr>
              <a:t> slime glands</a:t>
            </a:r>
          </a:p>
        </p:txBody>
      </p:sp>
      <p:pic>
        <p:nvPicPr>
          <p:cNvPr id="11268" name="Picture 2" descr="Knotted Hag"/>
          <p:cNvPicPr>
            <a:picLocks noChangeAspect="1" noChangeArrowheads="1"/>
          </p:cNvPicPr>
          <p:nvPr/>
        </p:nvPicPr>
        <p:blipFill>
          <a:blip r:embed="rId2" cstate="print"/>
          <a:srcRect/>
          <a:stretch>
            <a:fillRect/>
          </a:stretch>
        </p:blipFill>
        <p:spPr bwMode="auto">
          <a:xfrm>
            <a:off x="5257800" y="1828800"/>
            <a:ext cx="3733800" cy="3733800"/>
          </a:xfrm>
          <a:prstGeom prst="rect">
            <a:avLst/>
          </a:prstGeom>
          <a:noFill/>
          <a:ln w="9525">
            <a:noFill/>
            <a:miter lim="800000"/>
            <a:headEnd/>
            <a:tailEnd/>
          </a:ln>
        </p:spPr>
      </p:pic>
      <p:sp>
        <p:nvSpPr>
          <p:cNvPr id="5" name="Rectangle 4"/>
          <p:cNvSpPr/>
          <p:nvPr/>
        </p:nvSpPr>
        <p:spPr>
          <a:xfrm>
            <a:off x="2252882" y="5862935"/>
            <a:ext cx="5362365"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a:rPr>
              <a:t>See the copious amounts of slime</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3200400" y="6400800"/>
            <a:ext cx="3025187"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4"/>
              </a:rPr>
              <a:t>See hagfish make a knot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143000"/>
          </a:xfrm>
        </p:spPr>
        <p:txBody>
          <a:bodyPr/>
          <a:lstStyle/>
          <a:p>
            <a:r>
              <a:rPr lang="en-US" b="1" dirty="0" smtClean="0">
                <a:solidFill>
                  <a:srgbClr val="FFFF00"/>
                </a:solidFill>
                <a:latin typeface="Comic Sans MS" pitchFamily="66" charset="0"/>
              </a:rPr>
              <a:t>Class </a:t>
            </a:r>
            <a:r>
              <a:rPr lang="en-US" b="1" dirty="0" err="1" smtClean="0">
                <a:solidFill>
                  <a:srgbClr val="FFFF00"/>
                </a:solidFill>
                <a:latin typeface="Comic Sans MS" pitchFamily="66" charset="0"/>
              </a:rPr>
              <a:t>Myxini</a:t>
            </a:r>
            <a:endParaRPr lang="en-US" dirty="0" smtClean="0"/>
          </a:p>
        </p:txBody>
      </p:sp>
      <p:sp>
        <p:nvSpPr>
          <p:cNvPr id="12291" name="Content Placeholder 2"/>
          <p:cNvSpPr>
            <a:spLocks noGrp="1"/>
          </p:cNvSpPr>
          <p:nvPr>
            <p:ph idx="1"/>
          </p:nvPr>
        </p:nvSpPr>
        <p:spPr>
          <a:xfrm>
            <a:off x="228600" y="914400"/>
            <a:ext cx="8001000" cy="4525963"/>
          </a:xfrm>
        </p:spPr>
        <p:txBody>
          <a:bodyPr/>
          <a:lstStyle/>
          <a:p>
            <a:r>
              <a:rPr lang="en-US" dirty="0" smtClean="0">
                <a:solidFill>
                  <a:srgbClr val="FFFF00"/>
                </a:solidFill>
                <a:latin typeface="Comic Sans MS" pitchFamily="66" charset="0"/>
              </a:rPr>
              <a:t>Found: cold water marine habitats</a:t>
            </a:r>
          </a:p>
          <a:p>
            <a:r>
              <a:rPr lang="en-US" dirty="0" smtClean="0">
                <a:solidFill>
                  <a:srgbClr val="FFFF00"/>
                </a:solidFill>
                <a:latin typeface="Comic Sans MS" pitchFamily="66" charset="0"/>
              </a:rPr>
              <a:t>Feed on: soft bodied invertebrates or scavenge on dead or dying fish</a:t>
            </a:r>
          </a:p>
          <a:p>
            <a:r>
              <a:rPr lang="en-US" dirty="0" smtClean="0">
                <a:solidFill>
                  <a:srgbClr val="FFFF00"/>
                </a:solidFill>
                <a:latin typeface="Comic Sans MS" pitchFamily="66" charset="0"/>
              </a:rPr>
              <a:t>To provide leverage, the hagfish ties a knot in its tail and passes it forward to press against the prey</a:t>
            </a:r>
          </a:p>
          <a:p>
            <a:pPr>
              <a:buFont typeface="Arial" charset="0"/>
              <a:buNone/>
            </a:pPr>
            <a:endParaRPr lang="en-US" dirty="0" smtClean="0"/>
          </a:p>
        </p:txBody>
      </p:sp>
      <p:sp>
        <p:nvSpPr>
          <p:cNvPr id="4" name="Rectangle 3"/>
          <p:cNvSpPr/>
          <p:nvPr/>
        </p:nvSpPr>
        <p:spPr>
          <a:xfrm>
            <a:off x="1981200" y="6324600"/>
            <a:ext cx="3605474" cy="400110"/>
          </a:xfrm>
          <a:prstGeom prst="rect">
            <a:avLst/>
          </a:prstGeom>
          <a:noFill/>
        </p:spPr>
        <p:txBody>
          <a:bodyPr wrap="none">
            <a:spAutoFit/>
          </a:bodyPr>
          <a:lstStyle/>
          <a:p>
            <a:pPr algn="ctr">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hlinkClick r:id="rId2"/>
              </a:rPr>
              <a:t>Eating on dead whale carcass</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2293" name="Picture 2" descr="http://i.crackedcdn.com/phpimages/article/6/4/2/3642.jpg?v=1"/>
          <p:cNvPicPr>
            <a:picLocks noChangeAspect="1" noChangeArrowheads="1"/>
          </p:cNvPicPr>
          <p:nvPr/>
        </p:nvPicPr>
        <p:blipFill>
          <a:blip r:embed="rId3" cstate="print"/>
          <a:srcRect/>
          <a:stretch>
            <a:fillRect/>
          </a:stretch>
        </p:blipFill>
        <p:spPr bwMode="auto">
          <a:xfrm>
            <a:off x="685800" y="4343400"/>
            <a:ext cx="3733800" cy="2035175"/>
          </a:xfrm>
          <a:prstGeom prst="rect">
            <a:avLst/>
          </a:prstGeom>
          <a:noFill/>
          <a:ln w="9525">
            <a:noFill/>
            <a:miter lim="800000"/>
            <a:headEnd/>
            <a:tailEnd/>
          </a:ln>
        </p:spPr>
      </p:pic>
      <p:pic>
        <p:nvPicPr>
          <p:cNvPr id="12294" name="Picture 6" descr="24_03d"/>
          <p:cNvPicPr>
            <a:picLocks noChangeAspect="1" noChangeArrowheads="1"/>
          </p:cNvPicPr>
          <p:nvPr/>
        </p:nvPicPr>
        <p:blipFill>
          <a:blip r:embed="rId4" cstate="print"/>
          <a:srcRect l="7317"/>
          <a:stretch>
            <a:fillRect/>
          </a:stretch>
        </p:blipFill>
        <p:spPr bwMode="auto">
          <a:xfrm>
            <a:off x="5943600" y="3711575"/>
            <a:ext cx="2895600" cy="299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1437</TotalTime>
  <Words>2228</Words>
  <Application>Microsoft Office PowerPoint</Application>
  <PresentationFormat>On-screen Show (4:3)</PresentationFormat>
  <Paragraphs>282</Paragraphs>
  <Slides>74</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Office Theme</vt:lpstr>
      <vt:lpstr>Slide</vt:lpstr>
      <vt:lpstr>The Fishes: Vertebrate Success in Water</vt:lpstr>
      <vt:lpstr>Fish vs. Fishes </vt:lpstr>
      <vt:lpstr>PowerPoint Presentation</vt:lpstr>
      <vt:lpstr>Evolutionary Evidence</vt:lpstr>
      <vt:lpstr>Evolutionary Evidence</vt:lpstr>
      <vt:lpstr>Evolutionary Evidence</vt:lpstr>
      <vt:lpstr>Living Jawless fishes</vt:lpstr>
      <vt:lpstr>Class Myxini</vt:lpstr>
      <vt:lpstr>Class Myxini</vt:lpstr>
      <vt:lpstr>PowerPoint Presentation</vt:lpstr>
      <vt:lpstr>Subphylum Vertebrata</vt:lpstr>
      <vt:lpstr>Class Petromyzontida</vt:lpstr>
      <vt:lpstr>Class Petromyzontida</vt:lpstr>
      <vt:lpstr>PowerPoint Presentation</vt:lpstr>
      <vt:lpstr>Class Petromyzontida</vt:lpstr>
      <vt:lpstr>Sea lamprey Reproduction:</vt:lpstr>
      <vt:lpstr>Body parts of fish</vt:lpstr>
      <vt:lpstr>1. Caudal fin  -  tail fin </vt:lpstr>
      <vt:lpstr>2. Dorsal fin  &amp;   3. Anal fin </vt:lpstr>
      <vt:lpstr>4. Pectoral fin   &amp;        5. Pelvic fin </vt:lpstr>
      <vt:lpstr>6. Spines </vt:lpstr>
      <vt:lpstr>7. Operculum </vt:lpstr>
      <vt:lpstr> 8. Lateral line </vt:lpstr>
      <vt:lpstr>PowerPoint Presentation</vt:lpstr>
      <vt:lpstr>Class Chondrichthyes</vt:lpstr>
      <vt:lpstr>Class Chondrichthyes</vt:lpstr>
      <vt:lpstr>Class Chondrichthyes</vt:lpstr>
      <vt:lpstr>PowerPoint Presentation</vt:lpstr>
      <vt:lpstr>Subclass Elasmobranchii</vt:lpstr>
      <vt:lpstr>Subclass Elasmobranchii</vt:lpstr>
      <vt:lpstr>PowerPoint Presentation</vt:lpstr>
      <vt:lpstr>PowerPoint Presentation</vt:lpstr>
      <vt:lpstr>PowerPoint Presentation</vt:lpstr>
      <vt:lpstr>Subclass Elasmobranchii</vt:lpstr>
      <vt:lpstr>Subclass Elasmobranchii</vt:lpstr>
      <vt:lpstr>PowerPoint Presentation</vt:lpstr>
      <vt:lpstr>Osteichthyes</vt:lpstr>
      <vt:lpstr>Class Actinopterygii</vt:lpstr>
      <vt:lpstr>What is the largest successful vertebrate group?</vt:lpstr>
      <vt:lpstr>Why are fishes so successful?</vt:lpstr>
      <vt:lpstr>Locomotion</vt:lpstr>
      <vt:lpstr>Locomotion</vt:lpstr>
      <vt:lpstr>Nutrition and Digestion</vt:lpstr>
      <vt:lpstr>Nutrition and Digestion</vt:lpstr>
      <vt:lpstr>Circulation and Gas Exchange</vt:lpstr>
      <vt:lpstr>PowerPoint Presentation</vt:lpstr>
      <vt:lpstr>SINGLE loop  CLOSED circulation</vt:lpstr>
      <vt:lpstr>Circulation and Gas Exchange</vt:lpstr>
      <vt:lpstr>RESPIRATORY</vt:lpstr>
      <vt:lpstr>Circulation and Gas Exchange</vt:lpstr>
      <vt:lpstr>The countercurrent exchange system </vt:lpstr>
      <vt:lpstr>COUNTERCURRENT FLOW</vt:lpstr>
      <vt:lpstr>COUNTERCURRENT FLOW</vt:lpstr>
      <vt:lpstr>PowerPoint Presentation</vt:lpstr>
      <vt:lpstr>Circulation and Gas Exchange</vt:lpstr>
      <vt:lpstr>Ram Ventilation</vt:lpstr>
      <vt:lpstr>PowerPoint Presentation</vt:lpstr>
      <vt:lpstr>FYI</vt:lpstr>
      <vt:lpstr>Circulation and Gas Exchange</vt:lpstr>
      <vt:lpstr>4 Ways Fishes can Maintain their Vertical Position</vt:lpstr>
      <vt:lpstr>Nervous and Sensory Functions</vt:lpstr>
      <vt:lpstr>Nervous and Sensory Functions</vt:lpstr>
      <vt:lpstr>Nervous and Sensory Functions</vt:lpstr>
      <vt:lpstr>Excretion and Osmoregulation</vt:lpstr>
      <vt:lpstr>Freshwater Fishes</vt:lpstr>
      <vt:lpstr>PowerPoint Presentation</vt:lpstr>
      <vt:lpstr>PowerPoint Presentation</vt:lpstr>
      <vt:lpstr>PowerPoint Presentation</vt:lpstr>
      <vt:lpstr>Marine Fishes</vt:lpstr>
      <vt:lpstr>PowerPoint Presentation</vt:lpstr>
      <vt:lpstr>PowerPoint Presentation</vt:lpstr>
      <vt:lpstr>PowerPoint Presentation</vt:lpstr>
      <vt:lpstr>Reproduction and Development</vt:lpstr>
      <vt:lpstr>Reproduction and Development</vt:lpstr>
    </vt:vector>
  </TitlesOfParts>
  <Company>Liberty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Fishes: Vertebrate Success in Water</dc:title>
  <dc:creator>LPS</dc:creator>
  <cp:lastModifiedBy>Windows User</cp:lastModifiedBy>
  <cp:revision>64</cp:revision>
  <dcterms:created xsi:type="dcterms:W3CDTF">2011-02-16T16:54:20Z</dcterms:created>
  <dcterms:modified xsi:type="dcterms:W3CDTF">2015-11-16T19:24:15Z</dcterms:modified>
</cp:coreProperties>
</file>